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57" r:id="rId3"/>
    <p:sldId id="259" r:id="rId4"/>
    <p:sldId id="258"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6183"/>
    <a:srgbClr val="5B91CC"/>
    <a:srgbClr val="BEC8D4"/>
    <a:srgbClr val="0C3455"/>
    <a:srgbClr val="093256"/>
    <a:srgbClr val="002060"/>
    <a:srgbClr val="FF21E5"/>
    <a:srgbClr val="5596E1"/>
    <a:srgbClr val="BEC8D7"/>
    <a:srgbClr val="AACA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077019-B5CF-4DAF-803A-96D075EE8DA9}" v="98" dt="2024-06-06T00:44:21.8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3" autoAdjust="0"/>
    <p:restoredTop sz="70240" autoAdjust="0"/>
  </p:normalViewPr>
  <p:slideViewPr>
    <p:cSldViewPr snapToGrid="0">
      <p:cViewPr varScale="1">
        <p:scale>
          <a:sx n="102" d="100"/>
          <a:sy n="102" d="100"/>
        </p:scale>
        <p:origin x="1836" y="96"/>
      </p:cViewPr>
      <p:guideLst/>
    </p:cSldViewPr>
  </p:slideViewPr>
  <p:notesTextViewPr>
    <p:cViewPr>
      <p:scale>
        <a:sx n="1" d="1"/>
        <a:sy n="1" d="1"/>
      </p:scale>
      <p:origin x="0" y="0"/>
    </p:cViewPr>
  </p:notesText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E48DBA-1969-4975-975D-4D2DBFD1279C}" type="datetimeFigureOut">
              <a:rPr lang="en-US" smtClean="0"/>
              <a:t>6/6/2024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FD9369-A78B-480E-AA09-6A582F158DA2}" type="slidenum">
              <a:rPr lang="en-US" smtClean="0"/>
              <a:t>‹#›</a:t>
            </a:fld>
            <a:endParaRPr lang="en-US"/>
          </a:p>
        </p:txBody>
      </p:sp>
    </p:spTree>
    <p:extLst>
      <p:ext uri="{BB962C8B-B14F-4D97-AF65-F5344CB8AC3E}">
        <p14:creationId xmlns:p14="http://schemas.microsoft.com/office/powerpoint/2010/main" val="1064399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FD9369-A78B-480E-AA09-6A582F158DA2}" type="slidenum">
              <a:rPr lang="en-US" smtClean="0"/>
              <a:t>1</a:t>
            </a:fld>
            <a:endParaRPr lang="en-US"/>
          </a:p>
        </p:txBody>
      </p:sp>
    </p:spTree>
    <p:extLst>
      <p:ext uri="{BB962C8B-B14F-4D97-AF65-F5344CB8AC3E}">
        <p14:creationId xmlns:p14="http://schemas.microsoft.com/office/powerpoint/2010/main" val="21267290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FD9369-A78B-480E-AA09-6A582F158DA2}" type="slidenum">
              <a:rPr lang="en-US" smtClean="0"/>
              <a:t>10</a:t>
            </a:fld>
            <a:endParaRPr lang="en-US"/>
          </a:p>
        </p:txBody>
      </p:sp>
    </p:spTree>
    <p:extLst>
      <p:ext uri="{BB962C8B-B14F-4D97-AF65-F5344CB8AC3E}">
        <p14:creationId xmlns:p14="http://schemas.microsoft.com/office/powerpoint/2010/main" val="35105216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FD9369-A78B-480E-AA09-6A582F158DA2}" type="slidenum">
              <a:rPr lang="en-US" smtClean="0"/>
              <a:t>11</a:t>
            </a:fld>
            <a:endParaRPr lang="en-US"/>
          </a:p>
        </p:txBody>
      </p:sp>
    </p:spTree>
    <p:extLst>
      <p:ext uri="{BB962C8B-B14F-4D97-AF65-F5344CB8AC3E}">
        <p14:creationId xmlns:p14="http://schemas.microsoft.com/office/powerpoint/2010/main" val="380245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FD9369-A78B-480E-AA09-6A582F158DA2}" type="slidenum">
              <a:rPr lang="en-US" smtClean="0"/>
              <a:t>12</a:t>
            </a:fld>
            <a:endParaRPr lang="en-US"/>
          </a:p>
        </p:txBody>
      </p:sp>
    </p:spTree>
    <p:extLst>
      <p:ext uri="{BB962C8B-B14F-4D97-AF65-F5344CB8AC3E}">
        <p14:creationId xmlns:p14="http://schemas.microsoft.com/office/powerpoint/2010/main" val="9703479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FD9369-A78B-480E-AA09-6A582F158DA2}" type="slidenum">
              <a:rPr lang="en-US" smtClean="0"/>
              <a:t>13</a:t>
            </a:fld>
            <a:endParaRPr lang="en-US"/>
          </a:p>
        </p:txBody>
      </p:sp>
    </p:spTree>
    <p:extLst>
      <p:ext uri="{BB962C8B-B14F-4D97-AF65-F5344CB8AC3E}">
        <p14:creationId xmlns:p14="http://schemas.microsoft.com/office/powerpoint/2010/main" val="963416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FD9369-A78B-480E-AA09-6A582F158DA2}" type="slidenum">
              <a:rPr lang="en-US" smtClean="0"/>
              <a:t>14</a:t>
            </a:fld>
            <a:endParaRPr lang="en-US"/>
          </a:p>
        </p:txBody>
      </p:sp>
    </p:spTree>
    <p:extLst>
      <p:ext uri="{BB962C8B-B14F-4D97-AF65-F5344CB8AC3E}">
        <p14:creationId xmlns:p14="http://schemas.microsoft.com/office/powerpoint/2010/main" val="41799709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FD9369-A78B-480E-AA09-6A582F158DA2}" type="slidenum">
              <a:rPr lang="en-US" smtClean="0"/>
              <a:t>15</a:t>
            </a:fld>
            <a:endParaRPr lang="en-US"/>
          </a:p>
        </p:txBody>
      </p:sp>
    </p:spTree>
    <p:extLst>
      <p:ext uri="{BB962C8B-B14F-4D97-AF65-F5344CB8AC3E}">
        <p14:creationId xmlns:p14="http://schemas.microsoft.com/office/powerpoint/2010/main" val="2837457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FD9369-A78B-480E-AA09-6A582F158DA2}" type="slidenum">
              <a:rPr lang="en-US" smtClean="0"/>
              <a:t>16</a:t>
            </a:fld>
            <a:endParaRPr lang="en-US"/>
          </a:p>
        </p:txBody>
      </p:sp>
    </p:spTree>
    <p:extLst>
      <p:ext uri="{BB962C8B-B14F-4D97-AF65-F5344CB8AC3E}">
        <p14:creationId xmlns:p14="http://schemas.microsoft.com/office/powerpoint/2010/main" val="6221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FD9369-A78B-480E-AA09-6A582F158DA2}" type="slidenum">
              <a:rPr lang="en-US" smtClean="0"/>
              <a:t>17</a:t>
            </a:fld>
            <a:endParaRPr lang="en-US"/>
          </a:p>
        </p:txBody>
      </p:sp>
    </p:spTree>
    <p:extLst>
      <p:ext uri="{BB962C8B-B14F-4D97-AF65-F5344CB8AC3E}">
        <p14:creationId xmlns:p14="http://schemas.microsoft.com/office/powerpoint/2010/main" val="2161745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FD9369-A78B-480E-AA09-6A582F158DA2}" type="slidenum">
              <a:rPr lang="en-US" smtClean="0"/>
              <a:t>2</a:t>
            </a:fld>
            <a:endParaRPr lang="en-US"/>
          </a:p>
        </p:txBody>
      </p:sp>
    </p:spTree>
    <p:extLst>
      <p:ext uri="{BB962C8B-B14F-4D97-AF65-F5344CB8AC3E}">
        <p14:creationId xmlns:p14="http://schemas.microsoft.com/office/powerpoint/2010/main" val="3412620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FD9369-A78B-480E-AA09-6A582F158DA2}" type="slidenum">
              <a:rPr lang="en-US" smtClean="0"/>
              <a:t>3</a:t>
            </a:fld>
            <a:endParaRPr lang="en-US"/>
          </a:p>
        </p:txBody>
      </p:sp>
    </p:spTree>
    <p:extLst>
      <p:ext uri="{BB962C8B-B14F-4D97-AF65-F5344CB8AC3E}">
        <p14:creationId xmlns:p14="http://schemas.microsoft.com/office/powerpoint/2010/main" val="2326788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FD9369-A78B-480E-AA09-6A582F158DA2}" type="slidenum">
              <a:rPr lang="en-US" smtClean="0"/>
              <a:t>4</a:t>
            </a:fld>
            <a:endParaRPr lang="en-US"/>
          </a:p>
        </p:txBody>
      </p:sp>
    </p:spTree>
    <p:extLst>
      <p:ext uri="{BB962C8B-B14F-4D97-AF65-F5344CB8AC3E}">
        <p14:creationId xmlns:p14="http://schemas.microsoft.com/office/powerpoint/2010/main" val="3001372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FD9369-A78B-480E-AA09-6A582F158DA2}" type="slidenum">
              <a:rPr lang="en-US" smtClean="0"/>
              <a:t>5</a:t>
            </a:fld>
            <a:endParaRPr lang="en-US"/>
          </a:p>
        </p:txBody>
      </p:sp>
    </p:spTree>
    <p:extLst>
      <p:ext uri="{BB962C8B-B14F-4D97-AF65-F5344CB8AC3E}">
        <p14:creationId xmlns:p14="http://schemas.microsoft.com/office/powerpoint/2010/main" val="3418144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FD9369-A78B-480E-AA09-6A582F158DA2}" type="slidenum">
              <a:rPr lang="en-US" smtClean="0"/>
              <a:t>6</a:t>
            </a:fld>
            <a:endParaRPr lang="en-US"/>
          </a:p>
        </p:txBody>
      </p:sp>
    </p:spTree>
    <p:extLst>
      <p:ext uri="{BB962C8B-B14F-4D97-AF65-F5344CB8AC3E}">
        <p14:creationId xmlns:p14="http://schemas.microsoft.com/office/powerpoint/2010/main" val="543565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dirty="0"/>
          </a:p>
        </p:txBody>
      </p:sp>
      <p:sp>
        <p:nvSpPr>
          <p:cNvPr id="4" name="Slide Number Placeholder 3"/>
          <p:cNvSpPr>
            <a:spLocks noGrp="1"/>
          </p:cNvSpPr>
          <p:nvPr>
            <p:ph type="sldNum" sz="quarter" idx="5"/>
          </p:nvPr>
        </p:nvSpPr>
        <p:spPr/>
        <p:txBody>
          <a:bodyPr/>
          <a:lstStyle/>
          <a:p>
            <a:fld id="{92FD9369-A78B-480E-AA09-6A582F158DA2}" type="slidenum">
              <a:rPr lang="en-US" smtClean="0"/>
              <a:t>7</a:t>
            </a:fld>
            <a:endParaRPr lang="en-US"/>
          </a:p>
        </p:txBody>
      </p:sp>
    </p:spTree>
    <p:extLst>
      <p:ext uri="{BB962C8B-B14F-4D97-AF65-F5344CB8AC3E}">
        <p14:creationId xmlns:p14="http://schemas.microsoft.com/office/powerpoint/2010/main" val="2520492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FD9369-A78B-480E-AA09-6A582F158DA2}" type="slidenum">
              <a:rPr lang="en-US" smtClean="0"/>
              <a:t>8</a:t>
            </a:fld>
            <a:endParaRPr lang="en-US"/>
          </a:p>
        </p:txBody>
      </p:sp>
    </p:spTree>
    <p:extLst>
      <p:ext uri="{BB962C8B-B14F-4D97-AF65-F5344CB8AC3E}">
        <p14:creationId xmlns:p14="http://schemas.microsoft.com/office/powerpoint/2010/main" val="3400695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FD9369-A78B-480E-AA09-6A582F158DA2}" type="slidenum">
              <a:rPr lang="en-US" smtClean="0"/>
              <a:t>9</a:t>
            </a:fld>
            <a:endParaRPr lang="en-US"/>
          </a:p>
        </p:txBody>
      </p:sp>
    </p:spTree>
    <p:extLst>
      <p:ext uri="{BB962C8B-B14F-4D97-AF65-F5344CB8AC3E}">
        <p14:creationId xmlns:p14="http://schemas.microsoft.com/office/powerpoint/2010/main" val="602547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58EB0-0ABE-6199-2023-B5B00F31A4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355C676-D76C-D71B-4A63-02CB370E88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04A5CC-C569-46D5-3E56-B899D52EE612}"/>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7985F8FC-8E65-52DE-0ABE-E7368221D0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EED13F3-993F-E827-B913-9EAD5C7A7330}"/>
              </a:ext>
            </a:extLst>
          </p:cNvPr>
          <p:cNvSpPr>
            <a:spLocks noGrp="1"/>
          </p:cNvSpPr>
          <p:nvPr>
            <p:ph type="sldNum" sz="quarter" idx="12"/>
          </p:nvPr>
        </p:nvSpPr>
        <p:spPr/>
        <p:txBody>
          <a:bodyPr/>
          <a:lstStyle>
            <a:lvl1pPr>
              <a:defRPr>
                <a:solidFill>
                  <a:schemeClr val="bg1"/>
                </a:solidFill>
              </a:defRPr>
            </a:lvl1pPr>
          </a:lstStyle>
          <a:p>
            <a:fld id="{BACE0CA2-18B5-4229-9E0B-027848CA4318}" type="slidenum">
              <a:rPr lang="en-US" smtClean="0"/>
              <a:pPr/>
              <a:t>‹#›</a:t>
            </a:fld>
            <a:endParaRPr lang="en-US" dirty="0"/>
          </a:p>
        </p:txBody>
      </p:sp>
    </p:spTree>
    <p:extLst>
      <p:ext uri="{BB962C8B-B14F-4D97-AF65-F5344CB8AC3E}">
        <p14:creationId xmlns:p14="http://schemas.microsoft.com/office/powerpoint/2010/main" val="4019312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A9386-F1BA-7E25-ED8D-A38B53AB17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C719B7-5F20-A674-C9B4-0DE8BB1FDC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5339E4-7731-4590-B047-3F562943FE5F}"/>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DBD7F5A7-2214-3DE2-8859-B41DBE2F41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D1B64-A6FF-F050-60CB-1FFF5CE9AA48}"/>
              </a:ext>
            </a:extLst>
          </p:cNvPr>
          <p:cNvSpPr>
            <a:spLocks noGrp="1"/>
          </p:cNvSpPr>
          <p:nvPr>
            <p:ph type="sldNum" sz="quarter" idx="12"/>
          </p:nvPr>
        </p:nvSpPr>
        <p:spPr/>
        <p:txBody>
          <a:bodyPr/>
          <a:lstStyle/>
          <a:p>
            <a:fld id="{BACE0CA2-18B5-4229-9E0B-027848CA4318}" type="slidenum">
              <a:rPr lang="en-US" smtClean="0"/>
              <a:t>‹#›</a:t>
            </a:fld>
            <a:endParaRPr lang="en-US"/>
          </a:p>
        </p:txBody>
      </p:sp>
    </p:spTree>
    <p:extLst>
      <p:ext uri="{BB962C8B-B14F-4D97-AF65-F5344CB8AC3E}">
        <p14:creationId xmlns:p14="http://schemas.microsoft.com/office/powerpoint/2010/main" val="2681022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E3C263-C79A-44B5-47B7-FC77869A4F1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70ED980-8B2E-3812-913F-5CDCAA402F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174614-E42F-1056-611B-496F6C687167}"/>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328B904E-0EE8-79C9-FAE3-D15CF36EFF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F581581-3FEC-0BD9-67F5-60AC2B2882C5}"/>
              </a:ext>
            </a:extLst>
          </p:cNvPr>
          <p:cNvSpPr>
            <a:spLocks noGrp="1"/>
          </p:cNvSpPr>
          <p:nvPr>
            <p:ph type="sldNum" sz="quarter" idx="12"/>
          </p:nvPr>
        </p:nvSpPr>
        <p:spPr/>
        <p:txBody>
          <a:bodyPr/>
          <a:lstStyle/>
          <a:p>
            <a:fld id="{BACE0CA2-18B5-4229-9E0B-027848CA4318}" type="slidenum">
              <a:rPr lang="en-US" smtClean="0"/>
              <a:t>‹#›</a:t>
            </a:fld>
            <a:endParaRPr lang="en-US"/>
          </a:p>
        </p:txBody>
      </p:sp>
    </p:spTree>
    <p:extLst>
      <p:ext uri="{BB962C8B-B14F-4D97-AF65-F5344CB8AC3E}">
        <p14:creationId xmlns:p14="http://schemas.microsoft.com/office/powerpoint/2010/main" val="2077040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31847-BF28-383D-E18C-E1E3710ACE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52C1BA-5AC6-99CB-0842-1AA38C349F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CD166B-1D4C-3FB1-B9DA-927611C6D6C6}"/>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41C6DEDD-36D3-4668-1251-04F3D36212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FECC7C3-60AF-0E94-101D-766691B1D6C8}"/>
              </a:ext>
            </a:extLst>
          </p:cNvPr>
          <p:cNvSpPr>
            <a:spLocks noGrp="1"/>
          </p:cNvSpPr>
          <p:nvPr>
            <p:ph type="sldNum" sz="quarter" idx="12"/>
          </p:nvPr>
        </p:nvSpPr>
        <p:spPr/>
        <p:txBody>
          <a:bodyPr/>
          <a:lstStyle/>
          <a:p>
            <a:fld id="{BACE0CA2-18B5-4229-9E0B-027848CA4318}" type="slidenum">
              <a:rPr lang="en-US" smtClean="0"/>
              <a:t>‹#›</a:t>
            </a:fld>
            <a:endParaRPr lang="en-US"/>
          </a:p>
        </p:txBody>
      </p:sp>
    </p:spTree>
    <p:extLst>
      <p:ext uri="{BB962C8B-B14F-4D97-AF65-F5344CB8AC3E}">
        <p14:creationId xmlns:p14="http://schemas.microsoft.com/office/powerpoint/2010/main" val="4275644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BD91D-A019-7090-6633-7FA8AF9289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4D9ADF-0F1A-C1F0-224F-5EB8031BF71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E500B1-B37E-CC30-FF38-FE4BB5A03810}"/>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D8D4B7C3-C7B0-B546-6D0C-C39420E737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B5BDA62-9B0E-0285-5AAF-64E0070883AC}"/>
              </a:ext>
            </a:extLst>
          </p:cNvPr>
          <p:cNvSpPr>
            <a:spLocks noGrp="1"/>
          </p:cNvSpPr>
          <p:nvPr>
            <p:ph type="sldNum" sz="quarter" idx="12"/>
          </p:nvPr>
        </p:nvSpPr>
        <p:spPr/>
        <p:txBody>
          <a:bodyPr/>
          <a:lstStyle/>
          <a:p>
            <a:fld id="{BACE0CA2-18B5-4229-9E0B-027848CA4318}" type="slidenum">
              <a:rPr lang="en-US" smtClean="0"/>
              <a:t>‹#›</a:t>
            </a:fld>
            <a:endParaRPr lang="en-US"/>
          </a:p>
        </p:txBody>
      </p:sp>
    </p:spTree>
    <p:extLst>
      <p:ext uri="{BB962C8B-B14F-4D97-AF65-F5344CB8AC3E}">
        <p14:creationId xmlns:p14="http://schemas.microsoft.com/office/powerpoint/2010/main" val="3172382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7005F-E534-6E33-33B6-B3F5EA61C9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5C4FC5-C0F2-48CB-3D44-4F6FFF705AD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D8E71C-8E3F-16D4-4F46-26790F3C10B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CCC9BCF-E27C-E975-33A3-C879EBD67B8D}"/>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D98397FB-992F-060F-4B17-07A3971184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A2D5B48-7E95-7D4D-2478-4638C82C312F}"/>
              </a:ext>
            </a:extLst>
          </p:cNvPr>
          <p:cNvSpPr>
            <a:spLocks noGrp="1"/>
          </p:cNvSpPr>
          <p:nvPr>
            <p:ph type="sldNum" sz="quarter" idx="12"/>
          </p:nvPr>
        </p:nvSpPr>
        <p:spPr/>
        <p:txBody>
          <a:bodyPr/>
          <a:lstStyle/>
          <a:p>
            <a:fld id="{BACE0CA2-18B5-4229-9E0B-027848CA4318}" type="slidenum">
              <a:rPr lang="en-US" smtClean="0"/>
              <a:t>‹#›</a:t>
            </a:fld>
            <a:endParaRPr lang="en-US"/>
          </a:p>
        </p:txBody>
      </p:sp>
    </p:spTree>
    <p:extLst>
      <p:ext uri="{BB962C8B-B14F-4D97-AF65-F5344CB8AC3E}">
        <p14:creationId xmlns:p14="http://schemas.microsoft.com/office/powerpoint/2010/main" val="1004264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54D83-0BE5-99C0-9F67-BC3BAA41B0B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1A6C99-DA12-527F-6A49-DA0C174E2E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99752E-621D-0ACA-1EBF-336917FE31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8615B6-49BC-604B-6120-5DDF980995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3A8F2D-4B76-9797-71E5-8F71201E48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1236D24-29AF-40FC-56EC-DD2D12BD6442}"/>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897896F0-A36F-5A6B-568B-D9F0D831F6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7EBA2D0-FED3-15AB-AAE3-F5F3B0435BD3}"/>
              </a:ext>
            </a:extLst>
          </p:cNvPr>
          <p:cNvSpPr>
            <a:spLocks noGrp="1"/>
          </p:cNvSpPr>
          <p:nvPr>
            <p:ph type="sldNum" sz="quarter" idx="12"/>
          </p:nvPr>
        </p:nvSpPr>
        <p:spPr/>
        <p:txBody>
          <a:bodyPr/>
          <a:lstStyle/>
          <a:p>
            <a:fld id="{BACE0CA2-18B5-4229-9E0B-027848CA4318}" type="slidenum">
              <a:rPr lang="en-US" smtClean="0"/>
              <a:t>‹#›</a:t>
            </a:fld>
            <a:endParaRPr lang="en-US"/>
          </a:p>
        </p:txBody>
      </p:sp>
    </p:spTree>
    <p:extLst>
      <p:ext uri="{BB962C8B-B14F-4D97-AF65-F5344CB8AC3E}">
        <p14:creationId xmlns:p14="http://schemas.microsoft.com/office/powerpoint/2010/main" val="3253756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17339-8506-AECB-EC1C-0C66B1BC23C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AC11AC-9147-19BB-BE5B-731BCE0C34B1}"/>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AFEEC32B-195A-F376-B8ED-28BA67C135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276C5B-EAAB-7804-26CB-71F754B1BA22}"/>
              </a:ext>
            </a:extLst>
          </p:cNvPr>
          <p:cNvSpPr>
            <a:spLocks noGrp="1"/>
          </p:cNvSpPr>
          <p:nvPr>
            <p:ph type="sldNum" sz="quarter" idx="12"/>
          </p:nvPr>
        </p:nvSpPr>
        <p:spPr/>
        <p:txBody>
          <a:bodyPr/>
          <a:lstStyle/>
          <a:p>
            <a:fld id="{BACE0CA2-18B5-4229-9E0B-027848CA4318}" type="slidenum">
              <a:rPr lang="en-US" smtClean="0"/>
              <a:t>‹#›</a:t>
            </a:fld>
            <a:endParaRPr lang="en-US"/>
          </a:p>
        </p:txBody>
      </p:sp>
    </p:spTree>
    <p:extLst>
      <p:ext uri="{BB962C8B-B14F-4D97-AF65-F5344CB8AC3E}">
        <p14:creationId xmlns:p14="http://schemas.microsoft.com/office/powerpoint/2010/main" val="195489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0012EC-365B-24F8-3A75-3748CEE767FD}"/>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E50D57B7-724F-4B3A-3CE6-5B75930D5D7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DF980A3-2E6B-A51D-AF48-D53DA0F95DEF}"/>
              </a:ext>
            </a:extLst>
          </p:cNvPr>
          <p:cNvSpPr>
            <a:spLocks noGrp="1"/>
          </p:cNvSpPr>
          <p:nvPr>
            <p:ph type="sldNum" sz="quarter" idx="12"/>
          </p:nvPr>
        </p:nvSpPr>
        <p:spPr/>
        <p:txBody>
          <a:bodyPr/>
          <a:lstStyle/>
          <a:p>
            <a:fld id="{BACE0CA2-18B5-4229-9E0B-027848CA4318}" type="slidenum">
              <a:rPr lang="en-US" smtClean="0"/>
              <a:t>‹#›</a:t>
            </a:fld>
            <a:endParaRPr lang="en-US"/>
          </a:p>
        </p:txBody>
      </p:sp>
    </p:spTree>
    <p:extLst>
      <p:ext uri="{BB962C8B-B14F-4D97-AF65-F5344CB8AC3E}">
        <p14:creationId xmlns:p14="http://schemas.microsoft.com/office/powerpoint/2010/main" val="3765112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21F5B-4D7A-7C3A-3929-74009BAE85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71BCEA-EB5A-A3F0-13D8-07D7B2253B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1E5F27-5892-7A13-C0C5-FA200896FD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9A17C0-44DE-E830-3073-D4BCF750763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9D8D247B-7F8A-2DA7-A96C-4AA42B78E8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9CBB440-BB65-BE60-63A2-C6E50CEA08D3}"/>
              </a:ext>
            </a:extLst>
          </p:cNvPr>
          <p:cNvSpPr>
            <a:spLocks noGrp="1"/>
          </p:cNvSpPr>
          <p:nvPr>
            <p:ph type="sldNum" sz="quarter" idx="12"/>
          </p:nvPr>
        </p:nvSpPr>
        <p:spPr/>
        <p:txBody>
          <a:bodyPr/>
          <a:lstStyle/>
          <a:p>
            <a:fld id="{BACE0CA2-18B5-4229-9E0B-027848CA4318}" type="slidenum">
              <a:rPr lang="en-US" smtClean="0"/>
              <a:t>‹#›</a:t>
            </a:fld>
            <a:endParaRPr lang="en-US"/>
          </a:p>
        </p:txBody>
      </p:sp>
    </p:spTree>
    <p:extLst>
      <p:ext uri="{BB962C8B-B14F-4D97-AF65-F5344CB8AC3E}">
        <p14:creationId xmlns:p14="http://schemas.microsoft.com/office/powerpoint/2010/main" val="1466739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04313-65EC-504C-9E81-8CF7FC2C2D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D8593B-9739-3B90-27A6-5675D46404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33059D8-C937-51BD-5A49-AC8B1F84EB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67907C-FE87-9FA6-86A6-8D865C3269F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D52D0AEB-728C-AE25-9C34-CD9B180504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CE266F2-732D-213D-97D9-F8668A3B13B4}"/>
              </a:ext>
            </a:extLst>
          </p:cNvPr>
          <p:cNvSpPr>
            <a:spLocks noGrp="1"/>
          </p:cNvSpPr>
          <p:nvPr>
            <p:ph type="sldNum" sz="quarter" idx="12"/>
          </p:nvPr>
        </p:nvSpPr>
        <p:spPr/>
        <p:txBody>
          <a:bodyPr/>
          <a:lstStyle/>
          <a:p>
            <a:fld id="{BACE0CA2-18B5-4229-9E0B-027848CA4318}" type="slidenum">
              <a:rPr lang="en-US" smtClean="0"/>
              <a:t>‹#›</a:t>
            </a:fld>
            <a:endParaRPr lang="en-US"/>
          </a:p>
        </p:txBody>
      </p:sp>
    </p:spTree>
    <p:extLst>
      <p:ext uri="{BB962C8B-B14F-4D97-AF65-F5344CB8AC3E}">
        <p14:creationId xmlns:p14="http://schemas.microsoft.com/office/powerpoint/2010/main" val="3345065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54A5A3-6279-1F71-9E72-B0BECEC415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F431598-E989-FE4E-E75D-E0AD60A14884}"/>
              </a:ext>
            </a:extLst>
          </p:cNvPr>
          <p:cNvSpPr>
            <a:spLocks noGrp="1"/>
          </p:cNvSpPr>
          <p:nvPr>
            <p:ph type="body" idx="1"/>
          </p:nvPr>
        </p:nvSpPr>
        <p:spPr>
          <a:xfrm>
            <a:off x="838200" y="1253331"/>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5C73B3E8-28FD-0A9E-53B1-2FDEE3D1B121}"/>
              </a:ext>
            </a:extLst>
          </p:cNvPr>
          <p:cNvSpPr>
            <a:spLocks noGrp="1"/>
          </p:cNvSpPr>
          <p:nvPr>
            <p:ph type="sldNum" sz="quarter" idx="4"/>
          </p:nvPr>
        </p:nvSpPr>
        <p:spPr>
          <a:xfrm>
            <a:off x="10818422" y="6356350"/>
            <a:ext cx="437804" cy="365125"/>
          </a:xfrm>
          <a:prstGeom prst="rect">
            <a:avLst/>
          </a:prstGeom>
        </p:spPr>
        <p:txBody>
          <a:bodyPr vert="horz" lIns="91440" tIns="45720" rIns="91440" bIns="45720" rtlCol="0" anchor="ctr"/>
          <a:lstStyle>
            <a:lvl1pPr algn="ctr">
              <a:defRPr sz="1000" b="1" baseline="0">
                <a:solidFill>
                  <a:srgbClr val="BEC8D7"/>
                </a:solidFill>
                <a:latin typeface="Arial" panose="020B0604020202020204" pitchFamily="34" charset="0"/>
              </a:defRPr>
            </a:lvl1pPr>
          </a:lstStyle>
          <a:p>
            <a:fld id="{BACE0CA2-18B5-4229-9E0B-027848CA4318}" type="slidenum">
              <a:rPr lang="en-US" smtClean="0"/>
              <a:pPr/>
              <a:t>‹#›</a:t>
            </a:fld>
            <a:endParaRPr lang="en-US" dirty="0"/>
          </a:p>
        </p:txBody>
      </p:sp>
      <p:pic>
        <p:nvPicPr>
          <p:cNvPr id="13" name="Picture 12" descr="A white letter in a circle&#10;&#10;Description automatically generated">
            <a:extLst>
              <a:ext uri="{FF2B5EF4-FFF2-40B4-BE49-F238E27FC236}">
                <a16:creationId xmlns:a16="http://schemas.microsoft.com/office/drawing/2014/main" id="{D330510E-CBF4-D9CB-2D2A-BD38FEF930BD}"/>
              </a:ext>
            </a:extLst>
          </p:cNvPr>
          <p:cNvPicPr>
            <a:picLocks noChangeAspect="1"/>
          </p:cNvPicPr>
          <p:nvPr userDrawn="1"/>
        </p:nvPicPr>
        <p:blipFill rotWithShape="1">
          <a:blip r:embed="rId13" cstate="screen">
            <a:extLst>
              <a:ext uri="{28A0092B-C50C-407E-A947-70E740481C1C}">
                <a14:useLocalDpi xmlns:a14="http://schemas.microsoft.com/office/drawing/2010/main"/>
              </a:ext>
            </a:extLst>
          </a:blip>
          <a:srcRect l="3044" r="-1"/>
          <a:stretch/>
        </p:blipFill>
        <p:spPr>
          <a:xfrm>
            <a:off x="11441618" y="6261653"/>
            <a:ext cx="578190" cy="596347"/>
          </a:xfrm>
          <a:prstGeom prst="rect">
            <a:avLst/>
          </a:prstGeom>
        </p:spPr>
      </p:pic>
    </p:spTree>
    <p:extLst>
      <p:ext uri="{BB962C8B-B14F-4D97-AF65-F5344CB8AC3E}">
        <p14:creationId xmlns:p14="http://schemas.microsoft.com/office/powerpoint/2010/main" val="36775554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b="1" kern="1200">
          <a:solidFill>
            <a:srgbClr val="00206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60.svg"/></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62.svg"/></Relationships>
</file>

<file path=ppt/slides/_rels/slide1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64.svg"/></Relationships>
</file>

<file path=ppt/slides/_rels/slide13.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svg"/><Relationship Id="rId18" Type="http://schemas.openxmlformats.org/officeDocument/2006/relationships/image" Target="../media/image79.png"/><Relationship Id="rId3" Type="http://schemas.openxmlformats.org/officeDocument/2006/relationships/image" Target="../media/image65.png"/><Relationship Id="rId21" Type="http://schemas.openxmlformats.org/officeDocument/2006/relationships/image" Target="../media/image82.svg"/><Relationship Id="rId7" Type="http://schemas.openxmlformats.org/officeDocument/2006/relationships/image" Target="../media/image68.svg"/><Relationship Id="rId12" Type="http://schemas.openxmlformats.org/officeDocument/2006/relationships/image" Target="../media/image73.png"/><Relationship Id="rId17" Type="http://schemas.openxmlformats.org/officeDocument/2006/relationships/image" Target="../media/image78.svg"/><Relationship Id="rId2" Type="http://schemas.openxmlformats.org/officeDocument/2006/relationships/notesSlide" Target="../notesSlides/notesSlide13.xml"/><Relationship Id="rId16" Type="http://schemas.openxmlformats.org/officeDocument/2006/relationships/image" Target="../media/image77.png"/><Relationship Id="rId20"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72.svg"/><Relationship Id="rId5" Type="http://schemas.openxmlformats.org/officeDocument/2006/relationships/image" Target="../media/image1.jpeg"/><Relationship Id="rId15" Type="http://schemas.openxmlformats.org/officeDocument/2006/relationships/image" Target="../media/image76.svg"/><Relationship Id="rId10" Type="http://schemas.openxmlformats.org/officeDocument/2006/relationships/image" Target="../media/image71.png"/><Relationship Id="rId19" Type="http://schemas.openxmlformats.org/officeDocument/2006/relationships/image" Target="../media/image80.svg"/><Relationship Id="rId4" Type="http://schemas.openxmlformats.org/officeDocument/2006/relationships/image" Target="../media/image66.svg"/><Relationship Id="rId9" Type="http://schemas.openxmlformats.org/officeDocument/2006/relationships/image" Target="../media/image70.svg"/><Relationship Id="rId14" Type="http://schemas.openxmlformats.org/officeDocument/2006/relationships/image" Target="../media/image75.png"/></Relationships>
</file>

<file path=ppt/slides/_rels/slide1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84.svg"/></Relationships>
</file>

<file path=ppt/slides/_rels/slide1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86.svg"/></Relationships>
</file>

<file path=ppt/slides/_rels/slide1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17.xml.rels><?xml version="1.0" encoding="UTF-8" standalone="yes"?>
<Relationships xmlns="http://schemas.openxmlformats.org/package/2006/relationships"><Relationship Id="rId8" Type="http://schemas.openxmlformats.org/officeDocument/2006/relationships/image" Target="../media/image93.svg"/><Relationship Id="rId13" Type="http://schemas.openxmlformats.org/officeDocument/2006/relationships/image" Target="../media/image98.png"/><Relationship Id="rId18" Type="http://schemas.openxmlformats.org/officeDocument/2006/relationships/image" Target="../media/image103.svg"/><Relationship Id="rId3" Type="http://schemas.openxmlformats.org/officeDocument/2006/relationships/image" Target="../media/image88.png"/><Relationship Id="rId7" Type="http://schemas.openxmlformats.org/officeDocument/2006/relationships/image" Target="../media/image92.png"/><Relationship Id="rId12" Type="http://schemas.openxmlformats.org/officeDocument/2006/relationships/image" Target="../media/image97.svg"/><Relationship Id="rId17" Type="http://schemas.openxmlformats.org/officeDocument/2006/relationships/image" Target="../media/image102.png"/><Relationship Id="rId2" Type="http://schemas.openxmlformats.org/officeDocument/2006/relationships/notesSlide" Target="../notesSlides/notesSlide17.xml"/><Relationship Id="rId16" Type="http://schemas.openxmlformats.org/officeDocument/2006/relationships/image" Target="../media/image101.svg"/><Relationship Id="rId1" Type="http://schemas.openxmlformats.org/officeDocument/2006/relationships/slideLayout" Target="../slideLayouts/slideLayout7.xml"/><Relationship Id="rId6" Type="http://schemas.openxmlformats.org/officeDocument/2006/relationships/image" Target="../media/image91.svg"/><Relationship Id="rId11" Type="http://schemas.openxmlformats.org/officeDocument/2006/relationships/image" Target="../media/image96.png"/><Relationship Id="rId5" Type="http://schemas.openxmlformats.org/officeDocument/2006/relationships/image" Target="../media/image90.png"/><Relationship Id="rId15" Type="http://schemas.openxmlformats.org/officeDocument/2006/relationships/image" Target="../media/image100.png"/><Relationship Id="rId10" Type="http://schemas.openxmlformats.org/officeDocument/2006/relationships/image" Target="../media/image95.svg"/><Relationship Id="rId19" Type="http://schemas.openxmlformats.org/officeDocument/2006/relationships/image" Target="../media/image1.jpeg"/><Relationship Id="rId4" Type="http://schemas.openxmlformats.org/officeDocument/2006/relationships/image" Target="../media/image89.svg"/><Relationship Id="rId9" Type="http://schemas.openxmlformats.org/officeDocument/2006/relationships/image" Target="../media/image94.png"/><Relationship Id="rId14" Type="http://schemas.openxmlformats.org/officeDocument/2006/relationships/image" Target="../media/image99.sv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3.svg"/></Relationships>
</file>

<file path=ppt/slides/_rels/slide6.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 Id="rId9" Type="http://schemas.openxmlformats.org/officeDocument/2006/relationships/image" Target="../media/image1.jpeg"/></Relationships>
</file>

<file path=ppt/slides/_rels/slide7.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1.png"/><Relationship Id="rId18" Type="http://schemas.openxmlformats.org/officeDocument/2006/relationships/image" Target="../media/image56.svg"/><Relationship Id="rId3" Type="http://schemas.openxmlformats.org/officeDocument/2006/relationships/image" Target="../media/image41.png"/><Relationship Id="rId21" Type="http://schemas.openxmlformats.org/officeDocument/2006/relationships/image" Target="../media/image1.jpeg"/><Relationship Id="rId7" Type="http://schemas.openxmlformats.org/officeDocument/2006/relationships/image" Target="../media/image45.png"/><Relationship Id="rId12" Type="http://schemas.openxmlformats.org/officeDocument/2006/relationships/image" Target="../media/image50.svg"/><Relationship Id="rId17" Type="http://schemas.openxmlformats.org/officeDocument/2006/relationships/image" Target="../media/image55.png"/><Relationship Id="rId2" Type="http://schemas.openxmlformats.org/officeDocument/2006/relationships/notesSlide" Target="../notesSlides/notesSlide9.xml"/><Relationship Id="rId16" Type="http://schemas.openxmlformats.org/officeDocument/2006/relationships/image" Target="../media/image54.svg"/><Relationship Id="rId20" Type="http://schemas.openxmlformats.org/officeDocument/2006/relationships/image" Target="../media/image58.svg"/><Relationship Id="rId1" Type="http://schemas.openxmlformats.org/officeDocument/2006/relationships/slideLayout" Target="../slideLayouts/slideLayout7.xml"/><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svg"/><Relationship Id="rId19" Type="http://schemas.openxmlformats.org/officeDocument/2006/relationships/image" Target="../media/image57.png"/><Relationship Id="rId4" Type="http://schemas.openxmlformats.org/officeDocument/2006/relationships/image" Target="../media/image42.svg"/><Relationship Id="rId9" Type="http://schemas.openxmlformats.org/officeDocument/2006/relationships/image" Target="../media/image47.png"/><Relationship Id="rId14" Type="http://schemas.openxmlformats.org/officeDocument/2006/relationships/image" Target="../media/image5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group of people sitting around a table&#10;&#10;Description automatically generated">
            <a:extLst>
              <a:ext uri="{FF2B5EF4-FFF2-40B4-BE49-F238E27FC236}">
                <a16:creationId xmlns:a16="http://schemas.microsoft.com/office/drawing/2014/main" id="{C4251A29-6E39-DA01-3725-7F285AB28483}"/>
              </a:ext>
            </a:extLst>
          </p:cNvPr>
          <p:cNvPicPr>
            <a:picLocks noChangeAspect="1"/>
          </p:cNvPicPr>
          <p:nvPr/>
        </p:nvPicPr>
        <p:blipFill rotWithShape="1">
          <a:blip r:embed="rId3">
            <a:extLst>
              <a:ext uri="{28A0092B-C50C-407E-A947-70E740481C1C}">
                <a14:useLocalDpi xmlns:a14="http://schemas.microsoft.com/office/drawing/2010/main" val="0"/>
              </a:ext>
            </a:extLst>
          </a:blip>
          <a:srcRect l="-6" t="807" r="634" b="24718"/>
          <a:stretch/>
        </p:blipFill>
        <p:spPr>
          <a:xfrm>
            <a:off x="0" y="0"/>
            <a:ext cx="12192000" cy="6091718"/>
          </a:xfrm>
          <a:prstGeom prst="rect">
            <a:avLst/>
          </a:prstGeom>
        </p:spPr>
      </p:pic>
      <p:grpSp>
        <p:nvGrpSpPr>
          <p:cNvPr id="7" name="Group 6">
            <a:extLst>
              <a:ext uri="{FF2B5EF4-FFF2-40B4-BE49-F238E27FC236}">
                <a16:creationId xmlns:a16="http://schemas.microsoft.com/office/drawing/2014/main" id="{E0292701-9EEB-C47A-C09C-86871B776631}"/>
              </a:ext>
            </a:extLst>
          </p:cNvPr>
          <p:cNvGrpSpPr/>
          <p:nvPr/>
        </p:nvGrpSpPr>
        <p:grpSpPr>
          <a:xfrm>
            <a:off x="11760261" y="615762"/>
            <a:ext cx="432963" cy="1222416"/>
            <a:chOff x="11722386" y="1052461"/>
            <a:chExt cx="467445" cy="1299530"/>
          </a:xfrm>
        </p:grpSpPr>
        <p:sp>
          <p:nvSpPr>
            <p:cNvPr id="8" name="Rectangle 7">
              <a:extLst>
                <a:ext uri="{FF2B5EF4-FFF2-40B4-BE49-F238E27FC236}">
                  <a16:creationId xmlns:a16="http://schemas.microsoft.com/office/drawing/2014/main" id="{9C133515-4DF6-90A3-6972-6CA89831BA6C}"/>
                </a:ext>
              </a:extLst>
            </p:cNvPr>
            <p:cNvSpPr/>
            <p:nvPr/>
          </p:nvSpPr>
          <p:spPr>
            <a:xfrm>
              <a:off x="11722386" y="1052461"/>
              <a:ext cx="467445" cy="1299530"/>
            </a:xfrm>
            <a:prstGeom prst="rect">
              <a:avLst/>
            </a:prstGeom>
            <a:solidFill>
              <a:srgbClr val="FF21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a:extLst>
                <a:ext uri="{FF2B5EF4-FFF2-40B4-BE49-F238E27FC236}">
                  <a16:creationId xmlns:a16="http://schemas.microsoft.com/office/drawing/2014/main" id="{973A425A-6365-EDEF-B896-C44D7FAC825F}"/>
                </a:ext>
              </a:extLst>
            </p:cNvPr>
            <p:cNvSpPr txBox="1"/>
            <p:nvPr/>
          </p:nvSpPr>
          <p:spPr>
            <a:xfrm rot="16200000">
              <a:off x="11339343" y="1526254"/>
              <a:ext cx="1288181" cy="340596"/>
            </a:xfrm>
            <a:prstGeom prst="rect">
              <a:avLst/>
            </a:prstGeom>
            <a:noFill/>
          </p:spPr>
          <p:txBody>
            <a:bodyPr wrap="square" lIns="68580" tIns="34290" rIns="68580" bIns="34290" rtlCol="0" anchor="t">
              <a:spAutoFit/>
            </a:bodyPr>
            <a:lstStyle/>
            <a:p>
              <a:pPr algn="ctr"/>
              <a:r>
                <a:rPr lang="en-US" sz="1600" b="1" dirty="0">
                  <a:solidFill>
                    <a:schemeClr val="bg1"/>
                  </a:solidFill>
                  <a:latin typeface="Arial"/>
                  <a:cs typeface="Arial"/>
                </a:rPr>
                <a:t>06-06-24</a:t>
              </a:r>
              <a:endParaRPr lang="en-US" sz="1600" dirty="0">
                <a:solidFill>
                  <a:schemeClr val="bg1"/>
                </a:solidFill>
                <a:ea typeface="Calibri"/>
                <a:cs typeface="Calibri"/>
              </a:endParaRPr>
            </a:p>
          </p:txBody>
        </p:sp>
      </p:grpSp>
      <p:sp>
        <p:nvSpPr>
          <p:cNvPr id="10" name="Title 29">
            <a:extLst>
              <a:ext uri="{FF2B5EF4-FFF2-40B4-BE49-F238E27FC236}">
                <a16:creationId xmlns:a16="http://schemas.microsoft.com/office/drawing/2014/main" id="{854E0F2C-2D87-5F40-9110-92FCC26032BD}"/>
              </a:ext>
            </a:extLst>
          </p:cNvPr>
          <p:cNvSpPr txBox="1">
            <a:spLocks/>
          </p:cNvSpPr>
          <p:nvPr/>
        </p:nvSpPr>
        <p:spPr>
          <a:xfrm>
            <a:off x="486288" y="505140"/>
            <a:ext cx="3896482" cy="114900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000"/>
              </a:lnSpc>
            </a:pPr>
            <a:r>
              <a:rPr lang="en-US" sz="3200" b="1" dirty="0">
                <a:solidFill>
                  <a:srgbClr val="002060"/>
                </a:solidFill>
                <a:latin typeface="Arial" panose="020B0604020202020204" pitchFamily="34" charset="0"/>
                <a:cs typeface="Arial" panose="020B0604020202020204" pitchFamily="34" charset="0"/>
              </a:rPr>
              <a:t>Day Two Services</a:t>
            </a:r>
            <a:r>
              <a:rPr lang="en-US" sz="1600" b="1" baseline="80000" dirty="0">
                <a:solidFill>
                  <a:srgbClr val="002060"/>
                </a:solidFill>
                <a:latin typeface="Arial" panose="020B0604020202020204" pitchFamily="34" charset="0"/>
                <a:cs typeface="Arial" panose="020B0604020202020204" pitchFamily="34" charset="0"/>
              </a:rPr>
              <a:t>®</a:t>
            </a:r>
            <a:r>
              <a:rPr lang="en-US" sz="3200" b="1" dirty="0">
                <a:solidFill>
                  <a:srgbClr val="002060"/>
                </a:solidFill>
                <a:latin typeface="Arial" panose="020B0604020202020204" pitchFamily="34" charset="0"/>
                <a:cs typeface="Arial" panose="020B0604020202020204" pitchFamily="34" charset="0"/>
              </a:rPr>
              <a:t> </a:t>
            </a:r>
            <a:endParaRPr lang="en-US" sz="1600" b="1" i="0" u="none" strike="noStrike" baseline="0" dirty="0">
              <a:solidFill>
                <a:srgbClr val="002060"/>
              </a:solidFill>
              <a:latin typeface="Arial" panose="020B0604020202020204" pitchFamily="34" charset="0"/>
              <a:cs typeface="Arial" panose="020B0604020202020204" pitchFamily="34" charset="0"/>
            </a:endParaRPr>
          </a:p>
          <a:p>
            <a:pPr>
              <a:lnSpc>
                <a:spcPts val="3000"/>
              </a:lnSpc>
            </a:pPr>
            <a:r>
              <a:rPr lang="en-US" sz="1600" b="0" i="0" u="none" strike="noStrike" baseline="0" dirty="0">
                <a:solidFill>
                  <a:srgbClr val="002060"/>
                </a:solidFill>
                <a:latin typeface="ArialMT"/>
              </a:rPr>
              <a:t>The</a:t>
            </a:r>
            <a:r>
              <a:rPr lang="en-US" sz="1600" b="1" i="0" u="none" strike="noStrike" baseline="0" dirty="0">
                <a:solidFill>
                  <a:srgbClr val="002060"/>
                </a:solidFill>
                <a:latin typeface="ArialMT"/>
              </a:rPr>
              <a:t> Higginbotham </a:t>
            </a:r>
            <a:r>
              <a:rPr lang="en-US" sz="1600" b="0" i="0" u="none" strike="noStrike" baseline="0" dirty="0">
                <a:solidFill>
                  <a:srgbClr val="002060"/>
                </a:solidFill>
                <a:latin typeface="ArialMT"/>
              </a:rPr>
              <a:t>Difference</a:t>
            </a:r>
            <a:endParaRPr lang="en-US" sz="1600" b="1" dirty="0">
              <a:solidFill>
                <a:srgbClr val="002060"/>
              </a:solidFill>
              <a:latin typeface="Arial" panose="020B0604020202020204" pitchFamily="34" charset="0"/>
              <a:cs typeface="Arial" panose="020B0604020202020204" pitchFamily="34" charset="0"/>
            </a:endParaRPr>
          </a:p>
        </p:txBody>
      </p:sp>
      <p:sp>
        <p:nvSpPr>
          <p:cNvPr id="11" name="Title 29">
            <a:extLst>
              <a:ext uri="{FF2B5EF4-FFF2-40B4-BE49-F238E27FC236}">
                <a16:creationId xmlns:a16="http://schemas.microsoft.com/office/drawing/2014/main" id="{0CA7733B-8EE0-17AB-8EFB-4370477D80CE}"/>
              </a:ext>
            </a:extLst>
          </p:cNvPr>
          <p:cNvSpPr txBox="1">
            <a:spLocks/>
          </p:cNvSpPr>
          <p:nvPr/>
        </p:nvSpPr>
        <p:spPr>
          <a:xfrm>
            <a:off x="486287" y="5037827"/>
            <a:ext cx="3155345" cy="31886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rgbClr val="002060"/>
                </a:solidFill>
                <a:latin typeface="Arial" panose="020B0604020202020204" pitchFamily="34" charset="0"/>
                <a:cs typeface="Arial" panose="020B0604020202020204" pitchFamily="34" charset="0"/>
              </a:rPr>
              <a:t>EMPLOYEE BENEFITS </a:t>
            </a:r>
          </a:p>
        </p:txBody>
      </p:sp>
      <p:sp>
        <p:nvSpPr>
          <p:cNvPr id="14" name="object 2">
            <a:extLst>
              <a:ext uri="{FF2B5EF4-FFF2-40B4-BE49-F238E27FC236}">
                <a16:creationId xmlns:a16="http://schemas.microsoft.com/office/drawing/2014/main" id="{74F3B64A-8CCC-750A-E6E4-E8BE52F6A985}"/>
              </a:ext>
            </a:extLst>
          </p:cNvPr>
          <p:cNvSpPr/>
          <p:nvPr/>
        </p:nvSpPr>
        <p:spPr>
          <a:xfrm>
            <a:off x="0" y="6091718"/>
            <a:ext cx="12192001" cy="766557"/>
          </a:xfrm>
          <a:custGeom>
            <a:avLst/>
            <a:gdLst/>
            <a:ahLst/>
            <a:cxnLst/>
            <a:rect l="l" t="t" r="r" b="b"/>
            <a:pathLst>
              <a:path w="6096000" h="937260">
                <a:moveTo>
                  <a:pt x="0" y="937260"/>
                </a:moveTo>
                <a:lnTo>
                  <a:pt x="6095847" y="937260"/>
                </a:lnTo>
                <a:lnTo>
                  <a:pt x="6095847" y="0"/>
                </a:lnTo>
                <a:lnTo>
                  <a:pt x="0" y="0"/>
                </a:lnTo>
                <a:lnTo>
                  <a:pt x="0" y="937260"/>
                </a:lnTo>
                <a:close/>
              </a:path>
            </a:pathLst>
          </a:custGeom>
          <a:solidFill>
            <a:srgbClr val="0A3255"/>
          </a:solidFill>
        </p:spPr>
        <p:txBody>
          <a:bodyPr wrap="square" lIns="0" tIns="0" rIns="0" bIns="0" rtlCol="0"/>
          <a:lstStyle/>
          <a:p>
            <a:endParaRPr sz="1350" dirty="0">
              <a:solidFill>
                <a:srgbClr val="5596E1"/>
              </a:solidFill>
            </a:endParaRPr>
          </a:p>
        </p:txBody>
      </p:sp>
      <p:pic>
        <p:nvPicPr>
          <p:cNvPr id="15" name="Picture 14">
            <a:extLst>
              <a:ext uri="{FF2B5EF4-FFF2-40B4-BE49-F238E27FC236}">
                <a16:creationId xmlns:a16="http://schemas.microsoft.com/office/drawing/2014/main" id="{CFA11E9A-E784-3E03-1CD4-89E2B269589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866553" y="6263057"/>
            <a:ext cx="2763074" cy="423881"/>
          </a:xfrm>
          <a:prstGeom prst="rect">
            <a:avLst/>
          </a:prstGeom>
        </p:spPr>
      </p:pic>
      <p:sp>
        <p:nvSpPr>
          <p:cNvPr id="16" name="TextBox 15">
            <a:extLst>
              <a:ext uri="{FF2B5EF4-FFF2-40B4-BE49-F238E27FC236}">
                <a16:creationId xmlns:a16="http://schemas.microsoft.com/office/drawing/2014/main" id="{A74D61C5-89B8-F18B-2F1D-F09F9C188304}"/>
              </a:ext>
            </a:extLst>
          </p:cNvPr>
          <p:cNvSpPr txBox="1"/>
          <p:nvPr/>
        </p:nvSpPr>
        <p:spPr>
          <a:xfrm>
            <a:off x="486287" y="6291412"/>
            <a:ext cx="4445267" cy="369332"/>
          </a:xfrm>
          <a:prstGeom prst="rect">
            <a:avLst/>
          </a:prstGeom>
          <a:noFill/>
        </p:spPr>
        <p:txBody>
          <a:bodyPr wrap="square" rtlCol="0">
            <a:spAutoFit/>
          </a:bodyPr>
          <a:lstStyle/>
          <a:p>
            <a:pPr marR="337185">
              <a:spcBef>
                <a:spcPts val="1118"/>
              </a:spcBef>
            </a:pPr>
            <a:r>
              <a:rPr lang="en-US" b="1" dirty="0">
                <a:solidFill>
                  <a:srgbClr val="E05540"/>
                </a:solidFill>
                <a:latin typeface="Arial"/>
                <a:cs typeface="Arial"/>
              </a:rPr>
              <a:t>Lead</a:t>
            </a:r>
            <a:r>
              <a:rPr lang="en-US" b="1" dirty="0">
                <a:solidFill>
                  <a:schemeClr val="bg1"/>
                </a:solidFill>
                <a:latin typeface="Arial"/>
                <a:cs typeface="Arial"/>
              </a:rPr>
              <a:t> with </a:t>
            </a:r>
            <a:r>
              <a:rPr lang="en-US" b="1" spc="-19" dirty="0">
                <a:solidFill>
                  <a:srgbClr val="E05540"/>
                </a:solidFill>
                <a:latin typeface="Arial"/>
                <a:cs typeface="Arial"/>
              </a:rPr>
              <a:t>Values</a:t>
            </a:r>
            <a:r>
              <a:rPr lang="en-US" b="1" spc="-60" dirty="0">
                <a:solidFill>
                  <a:schemeClr val="bg1"/>
                </a:solidFill>
                <a:latin typeface="Arial"/>
                <a:cs typeface="Arial"/>
              </a:rPr>
              <a:t> </a:t>
            </a:r>
            <a:r>
              <a:rPr lang="en-US" b="1" spc="-4" dirty="0">
                <a:solidFill>
                  <a:schemeClr val="bg1"/>
                </a:solidFill>
                <a:latin typeface="Arial"/>
                <a:cs typeface="Arial"/>
              </a:rPr>
              <a:t>and</a:t>
            </a:r>
            <a:r>
              <a:rPr lang="en-US" dirty="0">
                <a:solidFill>
                  <a:schemeClr val="bg1"/>
                </a:solidFill>
                <a:latin typeface="Arial"/>
                <a:cs typeface="Arial"/>
              </a:rPr>
              <a:t> </a:t>
            </a:r>
            <a:r>
              <a:rPr lang="en-US" b="1" spc="-19" dirty="0">
                <a:solidFill>
                  <a:schemeClr val="bg1"/>
                </a:solidFill>
                <a:latin typeface="Arial"/>
                <a:cs typeface="Arial"/>
              </a:rPr>
              <a:t>Value</a:t>
            </a:r>
            <a:r>
              <a:rPr lang="en-US" b="1" spc="-71" dirty="0">
                <a:solidFill>
                  <a:schemeClr val="bg1"/>
                </a:solidFill>
                <a:latin typeface="Arial"/>
                <a:cs typeface="Arial"/>
              </a:rPr>
              <a:t> </a:t>
            </a:r>
            <a:r>
              <a:rPr lang="en-US" b="1" dirty="0">
                <a:solidFill>
                  <a:schemeClr val="bg1"/>
                </a:solidFill>
                <a:latin typeface="Arial"/>
                <a:cs typeface="Arial"/>
              </a:rPr>
              <a:t>Leads.</a:t>
            </a:r>
          </a:p>
        </p:txBody>
      </p:sp>
    </p:spTree>
    <p:extLst>
      <p:ext uri="{BB962C8B-B14F-4D97-AF65-F5344CB8AC3E}">
        <p14:creationId xmlns:p14="http://schemas.microsoft.com/office/powerpoint/2010/main" val="20307079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B3FD70E8-A33A-E149-ED84-2CAB6514AC6C}"/>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338" t="34" r="1129" b="1043"/>
          <a:stretch/>
        </p:blipFill>
        <p:spPr>
          <a:xfrm>
            <a:off x="5732744" y="443059"/>
            <a:ext cx="6192163" cy="4963195"/>
          </a:xfrm>
          <a:prstGeom prst="rect">
            <a:avLst/>
          </a:prstGeom>
        </p:spPr>
      </p:pic>
      <p:sp>
        <p:nvSpPr>
          <p:cNvPr id="11" name="Rectangle 10">
            <a:extLst>
              <a:ext uri="{FF2B5EF4-FFF2-40B4-BE49-F238E27FC236}">
                <a16:creationId xmlns:a16="http://schemas.microsoft.com/office/drawing/2014/main" id="{34827346-62B8-6673-370C-267591C0DB17}"/>
              </a:ext>
            </a:extLst>
          </p:cNvPr>
          <p:cNvSpPr/>
          <p:nvPr/>
        </p:nvSpPr>
        <p:spPr>
          <a:xfrm>
            <a:off x="2" y="0"/>
            <a:ext cx="3685733" cy="581891"/>
          </a:xfrm>
          <a:prstGeom prst="rect">
            <a:avLst/>
          </a:prstGeom>
          <a:solidFill>
            <a:srgbClr val="0932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TextBox 11">
            <a:extLst>
              <a:ext uri="{FF2B5EF4-FFF2-40B4-BE49-F238E27FC236}">
                <a16:creationId xmlns:a16="http://schemas.microsoft.com/office/drawing/2014/main" id="{E8922E64-74AC-01F5-5E94-BEBC7DC292DF}"/>
              </a:ext>
            </a:extLst>
          </p:cNvPr>
          <p:cNvSpPr txBox="1"/>
          <p:nvPr/>
        </p:nvSpPr>
        <p:spPr>
          <a:xfrm>
            <a:off x="490717" y="60215"/>
            <a:ext cx="2702649"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Communications</a:t>
            </a:r>
            <a:endParaRPr lang="en-US" dirty="0">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797A0991-2396-412C-71C7-84AF894499A8}"/>
              </a:ext>
            </a:extLst>
          </p:cNvPr>
          <p:cNvSpPr txBox="1"/>
          <p:nvPr/>
        </p:nvSpPr>
        <p:spPr>
          <a:xfrm>
            <a:off x="490452" y="1451745"/>
            <a:ext cx="6263814" cy="4294574"/>
          </a:xfrm>
          <a:prstGeom prst="rect">
            <a:avLst/>
          </a:prstGeom>
          <a:noFill/>
        </p:spPr>
        <p:txBody>
          <a:bodyPr wrap="square" rtlCol="0">
            <a:spAutoFit/>
          </a:bodyPr>
          <a:lstStyle/>
          <a:p>
            <a:pPr algn="l">
              <a:lnSpc>
                <a:spcPts val="2200"/>
              </a:lnSpc>
            </a:pPr>
            <a:r>
              <a:rPr lang="en-US" sz="1400" b="1" i="0" u="none" strike="noStrike" baseline="0" dirty="0">
                <a:solidFill>
                  <a:srgbClr val="093254"/>
                </a:solidFill>
                <a:latin typeface="Arial-BoldMT"/>
              </a:rPr>
              <a:t>Comprehensive, User-Friendly Materials:</a:t>
            </a:r>
          </a:p>
          <a:p>
            <a:pPr marL="285750" indent="-285750" algn="l">
              <a:lnSpc>
                <a:spcPts val="2200"/>
              </a:lnSpc>
              <a:buFont typeface="Arial" panose="020B0604020202020204" pitchFamily="34" charset="0"/>
              <a:buChar char="•"/>
            </a:pPr>
            <a:r>
              <a:rPr lang="en-US" sz="1400" b="0" i="0" u="none" strike="noStrike" baseline="0" dirty="0">
                <a:solidFill>
                  <a:srgbClr val="093254"/>
                </a:solidFill>
                <a:latin typeface="ArialMT"/>
              </a:rPr>
              <a:t>Logo design/identity branding</a:t>
            </a:r>
          </a:p>
          <a:p>
            <a:pPr marL="285750" indent="-285750" algn="l">
              <a:lnSpc>
                <a:spcPts val="2200"/>
              </a:lnSpc>
              <a:buFont typeface="Arial" panose="020B0604020202020204" pitchFamily="34" charset="0"/>
              <a:buChar char="•"/>
            </a:pPr>
            <a:r>
              <a:rPr lang="en-US" sz="1400" b="0" i="0" u="none" strike="noStrike" baseline="0" dirty="0">
                <a:solidFill>
                  <a:srgbClr val="093254"/>
                </a:solidFill>
                <a:latin typeface="ArialMT"/>
              </a:rPr>
              <a:t>Memos/letters/instructions</a:t>
            </a:r>
          </a:p>
          <a:p>
            <a:pPr marL="285750" indent="-285750" algn="l">
              <a:lnSpc>
                <a:spcPts val="2200"/>
              </a:lnSpc>
              <a:buFont typeface="Arial" panose="020B0604020202020204" pitchFamily="34" charset="0"/>
              <a:buChar char="•"/>
            </a:pPr>
            <a:r>
              <a:rPr lang="en-US" sz="1400" b="0" i="0" u="none" strike="noStrike" baseline="0" dirty="0">
                <a:solidFill>
                  <a:srgbClr val="093254"/>
                </a:solidFill>
                <a:latin typeface="ArialMT"/>
              </a:rPr>
              <a:t>Payroll stuffers/posters/postcards</a:t>
            </a:r>
          </a:p>
          <a:p>
            <a:pPr marL="285750" indent="-285750" algn="l">
              <a:lnSpc>
                <a:spcPts val="2200"/>
              </a:lnSpc>
              <a:buFont typeface="Arial" panose="020B0604020202020204" pitchFamily="34" charset="0"/>
              <a:buChar char="•"/>
            </a:pPr>
            <a:r>
              <a:rPr lang="en-US" sz="1400" b="0" i="0" u="none" strike="noStrike" baseline="0" dirty="0">
                <a:solidFill>
                  <a:srgbClr val="093254"/>
                </a:solidFill>
                <a:latin typeface="ArialMT"/>
              </a:rPr>
              <a:t>Benefit/recruiting summaries</a:t>
            </a:r>
          </a:p>
          <a:p>
            <a:pPr marL="285750" indent="-285750" algn="l">
              <a:lnSpc>
                <a:spcPts val="2200"/>
              </a:lnSpc>
              <a:buFont typeface="Arial" panose="020B0604020202020204" pitchFamily="34" charset="0"/>
              <a:buChar char="•"/>
            </a:pPr>
            <a:r>
              <a:rPr lang="en-US" sz="1400" b="0" i="0" u="none" strike="noStrike" baseline="0" dirty="0">
                <a:solidFill>
                  <a:srgbClr val="093254"/>
                </a:solidFill>
                <a:latin typeface="ArialMT"/>
              </a:rPr>
              <a:t>Announcements/newsletters</a:t>
            </a:r>
          </a:p>
          <a:p>
            <a:pPr marL="285750" indent="-285750" algn="l">
              <a:lnSpc>
                <a:spcPts val="2200"/>
              </a:lnSpc>
              <a:buFont typeface="Arial" panose="020B0604020202020204" pitchFamily="34" charset="0"/>
              <a:buChar char="•"/>
            </a:pPr>
            <a:r>
              <a:rPr lang="en-US" sz="1400" b="0" i="0" u="none" strike="noStrike" baseline="0" dirty="0">
                <a:solidFill>
                  <a:srgbClr val="093254"/>
                </a:solidFill>
                <a:latin typeface="ArialMT"/>
              </a:rPr>
              <a:t>Enrollment guides</a:t>
            </a:r>
          </a:p>
          <a:p>
            <a:pPr marL="285750" indent="-285750" algn="l">
              <a:lnSpc>
                <a:spcPts val="2200"/>
              </a:lnSpc>
              <a:buFont typeface="Arial" panose="020B0604020202020204" pitchFamily="34" charset="0"/>
              <a:buChar char="•"/>
            </a:pPr>
            <a:r>
              <a:rPr lang="en-US" sz="1400" b="0" i="0" u="none" strike="noStrike" baseline="0" dirty="0">
                <a:solidFill>
                  <a:srgbClr val="093254"/>
                </a:solidFill>
                <a:latin typeface="ArialMT"/>
              </a:rPr>
              <a:t>Wallet cards/envelopes</a:t>
            </a:r>
          </a:p>
          <a:p>
            <a:pPr marL="285750" indent="-285750" algn="l">
              <a:lnSpc>
                <a:spcPts val="2200"/>
              </a:lnSpc>
              <a:buFont typeface="Arial" panose="020B0604020202020204" pitchFamily="34" charset="0"/>
              <a:buChar char="•"/>
            </a:pPr>
            <a:r>
              <a:rPr lang="en-US" sz="1400" b="0" i="0" u="none" strike="noStrike" baseline="0" dirty="0">
                <a:solidFill>
                  <a:srgbClr val="093254"/>
                </a:solidFill>
                <a:latin typeface="ArialMT"/>
              </a:rPr>
              <a:t>Wellness communications</a:t>
            </a:r>
          </a:p>
          <a:p>
            <a:pPr marL="285750" indent="-285750" algn="l">
              <a:lnSpc>
                <a:spcPts val="2200"/>
              </a:lnSpc>
              <a:buFont typeface="Arial" panose="020B0604020202020204" pitchFamily="34" charset="0"/>
              <a:buChar char="•"/>
            </a:pPr>
            <a:r>
              <a:rPr lang="en-US" sz="1400" b="0" i="0" u="none" strike="noStrike" baseline="0" dirty="0">
                <a:solidFill>
                  <a:srgbClr val="093254"/>
                </a:solidFill>
                <a:latin typeface="ArialMT"/>
              </a:rPr>
              <a:t>Special mailings/fulfillment</a:t>
            </a:r>
          </a:p>
          <a:p>
            <a:pPr marL="285750" indent="-285750" algn="l">
              <a:lnSpc>
                <a:spcPts val="2200"/>
              </a:lnSpc>
              <a:buFont typeface="Arial" panose="020B0604020202020204" pitchFamily="34" charset="0"/>
              <a:buChar char="•"/>
            </a:pPr>
            <a:r>
              <a:rPr lang="en-US" sz="1400" b="0" i="0" u="none" strike="noStrike" baseline="0" dirty="0">
                <a:solidFill>
                  <a:srgbClr val="093254"/>
                </a:solidFill>
                <a:latin typeface="ArialMT"/>
              </a:rPr>
              <a:t>Promotional materials (magnets, key fobs, etc.)</a:t>
            </a:r>
          </a:p>
          <a:p>
            <a:pPr marL="285750" indent="-285750" algn="l">
              <a:lnSpc>
                <a:spcPts val="2200"/>
              </a:lnSpc>
              <a:buFont typeface="Arial" panose="020B0604020202020204" pitchFamily="34" charset="0"/>
              <a:buChar char="•"/>
            </a:pPr>
            <a:r>
              <a:rPr lang="en-US" sz="1400" b="0" i="0" u="none" strike="noStrike" baseline="0" dirty="0">
                <a:solidFill>
                  <a:srgbClr val="093254"/>
                </a:solidFill>
                <a:latin typeface="ArialMT"/>
              </a:rPr>
              <a:t>Translation</a:t>
            </a:r>
          </a:p>
          <a:p>
            <a:pPr marL="285750" indent="-285750" algn="l">
              <a:lnSpc>
                <a:spcPts val="2200"/>
              </a:lnSpc>
              <a:buFont typeface="Arial" panose="020B0604020202020204" pitchFamily="34" charset="0"/>
              <a:buChar char="•"/>
            </a:pPr>
            <a:r>
              <a:rPr lang="en-US" sz="1400" b="0" i="0" u="none" strike="noStrike" baseline="0" dirty="0">
                <a:solidFill>
                  <a:srgbClr val="093254"/>
                </a:solidFill>
                <a:latin typeface="ArialMT"/>
              </a:rPr>
              <a:t>Electronic – interactive PDFs, benefit portal branding</a:t>
            </a:r>
          </a:p>
          <a:p>
            <a:pPr marL="285750" indent="-285750" algn="l">
              <a:lnSpc>
                <a:spcPts val="2200"/>
              </a:lnSpc>
              <a:buFont typeface="Arial" panose="020B0604020202020204" pitchFamily="34" charset="0"/>
              <a:buChar char="•"/>
            </a:pPr>
            <a:r>
              <a:rPr lang="en-US" sz="1400" b="0" i="0" u="none" strike="noStrike" baseline="0" dirty="0">
                <a:solidFill>
                  <a:srgbClr val="093254"/>
                </a:solidFill>
                <a:latin typeface="ArialMT"/>
              </a:rPr>
              <a:t>Social Media – LinkedIn, Twitter, Facebook, blog</a:t>
            </a:r>
          </a:p>
          <a:p>
            <a:pPr marL="285750" indent="-285750" algn="l">
              <a:lnSpc>
                <a:spcPts val="2200"/>
              </a:lnSpc>
              <a:buFont typeface="Arial" panose="020B0604020202020204" pitchFamily="34" charset="0"/>
              <a:buChar char="•"/>
            </a:pPr>
            <a:r>
              <a:rPr lang="en-US" sz="1400" b="0" i="0" u="none" strike="noStrike" baseline="0" dirty="0">
                <a:solidFill>
                  <a:srgbClr val="093254"/>
                </a:solidFill>
                <a:latin typeface="ArialMT"/>
              </a:rPr>
              <a:t>Total compensation statements</a:t>
            </a:r>
            <a:endParaRPr lang="en-US" sz="1400" b="0" i="0" u="none" strike="noStrike" baseline="0" dirty="0">
              <a:solidFill>
                <a:srgbClr val="002060"/>
              </a:solidFill>
              <a:latin typeface="ArialMT"/>
            </a:endParaRPr>
          </a:p>
        </p:txBody>
      </p:sp>
      <p:sp>
        <p:nvSpPr>
          <p:cNvPr id="27" name="Slide Number Placeholder 26">
            <a:extLst>
              <a:ext uri="{FF2B5EF4-FFF2-40B4-BE49-F238E27FC236}">
                <a16:creationId xmlns:a16="http://schemas.microsoft.com/office/drawing/2014/main" id="{E1844FBC-0351-750B-6E61-A512C39D79B9}"/>
              </a:ext>
            </a:extLst>
          </p:cNvPr>
          <p:cNvSpPr>
            <a:spLocks noGrp="1"/>
          </p:cNvSpPr>
          <p:nvPr>
            <p:ph type="sldNum" sz="quarter" idx="12"/>
          </p:nvPr>
        </p:nvSpPr>
        <p:spPr/>
        <p:txBody>
          <a:bodyPr/>
          <a:lstStyle/>
          <a:p>
            <a:fld id="{BACE0CA2-18B5-4229-9E0B-027848CA4318}" type="slidenum">
              <a:rPr lang="en-US" smtClean="0"/>
              <a:t>10</a:t>
            </a:fld>
            <a:endParaRPr lang="en-US" dirty="0"/>
          </a:p>
        </p:txBody>
      </p:sp>
      <p:sp>
        <p:nvSpPr>
          <p:cNvPr id="2" name="Title 29">
            <a:extLst>
              <a:ext uri="{FF2B5EF4-FFF2-40B4-BE49-F238E27FC236}">
                <a16:creationId xmlns:a16="http://schemas.microsoft.com/office/drawing/2014/main" id="{7F70CD06-C37A-7C39-EC9C-7C6B19C21C2D}"/>
              </a:ext>
            </a:extLst>
          </p:cNvPr>
          <p:cNvSpPr txBox="1">
            <a:spLocks/>
          </p:cNvSpPr>
          <p:nvPr/>
        </p:nvSpPr>
        <p:spPr>
          <a:xfrm>
            <a:off x="490450" y="821229"/>
            <a:ext cx="2202873" cy="282633"/>
          </a:xfrm>
          <a:prstGeom prst="rect">
            <a:avLst/>
          </a:prstGeom>
          <a:noFill/>
        </p:spPr>
        <p:txBody>
          <a:bodyPr wrap="square">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5596E1"/>
                </a:solidFill>
                <a:latin typeface="Arial" panose="020B0604020202020204" pitchFamily="34" charset="0"/>
                <a:cs typeface="Arial" panose="020B0604020202020204" pitchFamily="34" charset="0"/>
              </a:rPr>
              <a:t>Day Two Services</a:t>
            </a:r>
            <a:r>
              <a:rPr lang="en-US" sz="1100" b="1" baseline="80000" dirty="0">
                <a:solidFill>
                  <a:srgbClr val="5596E1"/>
                </a:solidFill>
                <a:latin typeface="Arial" panose="020B0604020202020204" pitchFamily="34" charset="0"/>
                <a:cs typeface="Arial" panose="020B0604020202020204" pitchFamily="34" charset="0"/>
              </a:rPr>
              <a:t>®</a:t>
            </a:r>
            <a:r>
              <a:rPr lang="en-US" sz="3200" b="1" dirty="0">
                <a:solidFill>
                  <a:srgbClr val="5596E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514457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Graphic 42">
            <a:extLst>
              <a:ext uri="{FF2B5EF4-FFF2-40B4-BE49-F238E27FC236}">
                <a16:creationId xmlns:a16="http://schemas.microsoft.com/office/drawing/2014/main" id="{9525E99B-792E-A144-109F-308CE85653A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6673" b="10964"/>
          <a:stretch/>
        </p:blipFill>
        <p:spPr>
          <a:xfrm>
            <a:off x="3869055" y="552756"/>
            <a:ext cx="8141970" cy="5427980"/>
          </a:xfrm>
          <a:prstGeom prst="rect">
            <a:avLst/>
          </a:prstGeom>
        </p:spPr>
      </p:pic>
      <p:sp>
        <p:nvSpPr>
          <p:cNvPr id="11" name="Rectangle 10">
            <a:extLst>
              <a:ext uri="{FF2B5EF4-FFF2-40B4-BE49-F238E27FC236}">
                <a16:creationId xmlns:a16="http://schemas.microsoft.com/office/drawing/2014/main" id="{34827346-62B8-6673-370C-267591C0DB17}"/>
              </a:ext>
            </a:extLst>
          </p:cNvPr>
          <p:cNvSpPr/>
          <p:nvPr/>
        </p:nvSpPr>
        <p:spPr>
          <a:xfrm>
            <a:off x="2" y="0"/>
            <a:ext cx="3865067" cy="581891"/>
          </a:xfrm>
          <a:prstGeom prst="rect">
            <a:avLst/>
          </a:prstGeom>
          <a:solidFill>
            <a:srgbClr val="0932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TextBox 11">
            <a:extLst>
              <a:ext uri="{FF2B5EF4-FFF2-40B4-BE49-F238E27FC236}">
                <a16:creationId xmlns:a16="http://schemas.microsoft.com/office/drawing/2014/main" id="{E8922E64-74AC-01F5-5E94-BEBC7DC292DF}"/>
              </a:ext>
            </a:extLst>
          </p:cNvPr>
          <p:cNvSpPr txBox="1"/>
          <p:nvPr/>
        </p:nvSpPr>
        <p:spPr>
          <a:xfrm>
            <a:off x="490717" y="60215"/>
            <a:ext cx="3133725"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Financial Analysis</a:t>
            </a:r>
            <a:endParaRPr lang="en-US" dirty="0">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797A0991-2396-412C-71C7-84AF894499A8}"/>
              </a:ext>
            </a:extLst>
          </p:cNvPr>
          <p:cNvSpPr txBox="1"/>
          <p:nvPr/>
        </p:nvSpPr>
        <p:spPr>
          <a:xfrm>
            <a:off x="490453" y="1509456"/>
            <a:ext cx="3214772" cy="4616648"/>
          </a:xfrm>
          <a:prstGeom prst="rect">
            <a:avLst/>
          </a:prstGeom>
          <a:noFill/>
        </p:spPr>
        <p:txBody>
          <a:bodyPr wrap="square" rtlCol="0">
            <a:spAutoFit/>
          </a:bodyPr>
          <a:lstStyle/>
          <a:p>
            <a:pPr marL="285750" indent="-285750" algn="l">
              <a:buFont typeface="Arial" panose="020B0604020202020204" pitchFamily="34" charset="0"/>
              <a:buChar char="•"/>
            </a:pPr>
            <a:r>
              <a:rPr lang="en-US" sz="1400" b="0" i="0" u="none" strike="noStrike" baseline="0" dirty="0">
                <a:solidFill>
                  <a:srgbClr val="093256"/>
                </a:solidFill>
                <a:latin typeface="ArialMT"/>
              </a:rPr>
              <a:t>Consulting for employer groups with self-insured group medical insurance programs to assist </a:t>
            </a:r>
            <a:br>
              <a:rPr lang="en-US" sz="1400" b="0" i="0" u="none" strike="noStrike" baseline="0" dirty="0">
                <a:solidFill>
                  <a:srgbClr val="093256"/>
                </a:solidFill>
                <a:latin typeface="ArialMT"/>
              </a:rPr>
            </a:br>
            <a:r>
              <a:rPr lang="en-US" sz="1400" b="0" i="0" u="none" strike="noStrike" baseline="0" dirty="0">
                <a:solidFill>
                  <a:srgbClr val="093256"/>
                </a:solidFill>
                <a:latin typeface="ArialMT"/>
              </a:rPr>
              <a:t>them in the financial management of the plans</a:t>
            </a:r>
          </a:p>
          <a:p>
            <a:pPr marL="742950" lvl="1" indent="-285750">
              <a:buFont typeface="Courier New" panose="02070309020205020404" pitchFamily="49" charset="0"/>
              <a:buChar char="o"/>
            </a:pPr>
            <a:r>
              <a:rPr lang="en-US" sz="1400" b="0" i="0" u="none" strike="noStrike" baseline="0" dirty="0">
                <a:solidFill>
                  <a:srgbClr val="093256"/>
                </a:solidFill>
                <a:latin typeface="ArialMT"/>
              </a:rPr>
              <a:t>The scope of these engagements includes pricing, reserving and the development of an employee contribution strategy</a:t>
            </a:r>
          </a:p>
          <a:p>
            <a:pPr marL="285750" indent="-285750" algn="l">
              <a:buFont typeface="Arial" panose="020B0604020202020204" pitchFamily="34" charset="0"/>
              <a:buChar char="•"/>
            </a:pPr>
            <a:r>
              <a:rPr lang="en-US" sz="1400" b="0" i="0" u="none" strike="noStrike" baseline="0" dirty="0">
                <a:solidFill>
                  <a:srgbClr val="093256"/>
                </a:solidFill>
                <a:latin typeface="ArialMT"/>
              </a:rPr>
              <a:t>Perform group long-term disability reserve and IBNR valuations for self-insured employers and captive insurance companies</a:t>
            </a:r>
          </a:p>
          <a:p>
            <a:pPr marL="285750" indent="-285750" algn="l">
              <a:buFont typeface="Arial" panose="020B0604020202020204" pitchFamily="34" charset="0"/>
              <a:buChar char="•"/>
            </a:pPr>
            <a:r>
              <a:rPr lang="en-US" sz="1400" b="0" i="0" u="none" strike="noStrike" baseline="0" dirty="0">
                <a:solidFill>
                  <a:srgbClr val="093256"/>
                </a:solidFill>
                <a:latin typeface="ArialMT"/>
              </a:rPr>
              <a:t>Evaluate incumbent renewal offering to make sure the proposal is competitive</a:t>
            </a:r>
          </a:p>
          <a:p>
            <a:pPr marL="285750" indent="-285750" algn="l">
              <a:buFont typeface="Arial" panose="020B0604020202020204" pitchFamily="34" charset="0"/>
              <a:buChar char="•"/>
            </a:pPr>
            <a:r>
              <a:rPr lang="en-US" sz="1400" b="0" i="0" u="none" strike="noStrike" baseline="0" dirty="0">
                <a:solidFill>
                  <a:srgbClr val="093256"/>
                </a:solidFill>
                <a:latin typeface="ArialMT"/>
              </a:rPr>
              <a:t>Project what a group might expect for its upcoming renewal before it is released</a:t>
            </a:r>
          </a:p>
          <a:p>
            <a:pPr marL="285750" indent="-285750" algn="l">
              <a:buFont typeface="Arial" panose="020B0604020202020204" pitchFamily="34" charset="0"/>
              <a:buChar char="•"/>
            </a:pPr>
            <a:r>
              <a:rPr lang="en-US" sz="1400" b="0" i="0" u="none" strike="noStrike" baseline="0" dirty="0">
                <a:solidFill>
                  <a:srgbClr val="093256"/>
                </a:solidFill>
                <a:latin typeface="ArialMT"/>
              </a:rPr>
              <a:t>Calculate reserves for ASOs</a:t>
            </a:r>
          </a:p>
        </p:txBody>
      </p:sp>
      <p:sp>
        <p:nvSpPr>
          <p:cNvPr id="27" name="Slide Number Placeholder 26">
            <a:extLst>
              <a:ext uri="{FF2B5EF4-FFF2-40B4-BE49-F238E27FC236}">
                <a16:creationId xmlns:a16="http://schemas.microsoft.com/office/drawing/2014/main" id="{E1844FBC-0351-750B-6E61-A512C39D79B9}"/>
              </a:ext>
            </a:extLst>
          </p:cNvPr>
          <p:cNvSpPr>
            <a:spLocks noGrp="1"/>
          </p:cNvSpPr>
          <p:nvPr>
            <p:ph type="sldNum" sz="quarter" idx="12"/>
          </p:nvPr>
        </p:nvSpPr>
        <p:spPr/>
        <p:txBody>
          <a:bodyPr/>
          <a:lstStyle/>
          <a:p>
            <a:fld id="{BACE0CA2-18B5-4229-9E0B-027848CA4318}" type="slidenum">
              <a:rPr lang="en-US" smtClean="0"/>
              <a:t>11</a:t>
            </a:fld>
            <a:endParaRPr lang="en-US" dirty="0"/>
          </a:p>
        </p:txBody>
      </p:sp>
      <p:sp>
        <p:nvSpPr>
          <p:cNvPr id="2" name="Title 29">
            <a:extLst>
              <a:ext uri="{FF2B5EF4-FFF2-40B4-BE49-F238E27FC236}">
                <a16:creationId xmlns:a16="http://schemas.microsoft.com/office/drawing/2014/main" id="{BF6D5724-5E6F-217A-D2AD-7D86FEC05BBA}"/>
              </a:ext>
            </a:extLst>
          </p:cNvPr>
          <p:cNvSpPr txBox="1">
            <a:spLocks/>
          </p:cNvSpPr>
          <p:nvPr/>
        </p:nvSpPr>
        <p:spPr>
          <a:xfrm>
            <a:off x="490450" y="821229"/>
            <a:ext cx="2202873" cy="282633"/>
          </a:xfrm>
          <a:prstGeom prst="rect">
            <a:avLst/>
          </a:prstGeom>
          <a:noFill/>
        </p:spPr>
        <p:txBody>
          <a:bodyPr wrap="square">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5596E1"/>
                </a:solidFill>
                <a:latin typeface="Arial" panose="020B0604020202020204" pitchFamily="34" charset="0"/>
                <a:cs typeface="Arial" panose="020B0604020202020204" pitchFamily="34" charset="0"/>
              </a:rPr>
              <a:t>Day Two Services</a:t>
            </a:r>
            <a:r>
              <a:rPr lang="en-US" sz="1100" b="1" baseline="80000" dirty="0">
                <a:solidFill>
                  <a:srgbClr val="5596E1"/>
                </a:solidFill>
                <a:latin typeface="Arial" panose="020B0604020202020204" pitchFamily="34" charset="0"/>
                <a:cs typeface="Arial" panose="020B0604020202020204" pitchFamily="34" charset="0"/>
              </a:rPr>
              <a:t>®</a:t>
            </a:r>
            <a:r>
              <a:rPr lang="en-US" sz="3200" b="1" dirty="0">
                <a:solidFill>
                  <a:srgbClr val="5596E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546502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50A2BB1-4E4A-80BC-DA9D-8438C5AAA500}"/>
              </a:ext>
            </a:extLst>
          </p:cNvPr>
          <p:cNvSpPr/>
          <p:nvPr/>
        </p:nvSpPr>
        <p:spPr>
          <a:xfrm>
            <a:off x="3780545" y="0"/>
            <a:ext cx="8411455"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4827346-62B8-6673-370C-267591C0DB17}"/>
              </a:ext>
            </a:extLst>
          </p:cNvPr>
          <p:cNvSpPr/>
          <p:nvPr/>
        </p:nvSpPr>
        <p:spPr>
          <a:xfrm>
            <a:off x="3" y="0"/>
            <a:ext cx="3780542" cy="581891"/>
          </a:xfrm>
          <a:prstGeom prst="rect">
            <a:avLst/>
          </a:prstGeom>
          <a:solidFill>
            <a:srgbClr val="0932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TextBox 11">
            <a:extLst>
              <a:ext uri="{FF2B5EF4-FFF2-40B4-BE49-F238E27FC236}">
                <a16:creationId xmlns:a16="http://schemas.microsoft.com/office/drawing/2014/main" id="{E8922E64-74AC-01F5-5E94-BEBC7DC292DF}"/>
              </a:ext>
            </a:extLst>
          </p:cNvPr>
          <p:cNvSpPr txBox="1"/>
          <p:nvPr/>
        </p:nvSpPr>
        <p:spPr>
          <a:xfrm>
            <a:off x="490717" y="60215"/>
            <a:ext cx="3133725"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Clinical Analysis</a:t>
            </a:r>
            <a:endParaRPr lang="en-US" dirty="0">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797A0991-2396-412C-71C7-84AF894499A8}"/>
              </a:ext>
            </a:extLst>
          </p:cNvPr>
          <p:cNvSpPr txBox="1"/>
          <p:nvPr/>
        </p:nvSpPr>
        <p:spPr>
          <a:xfrm>
            <a:off x="490453" y="1509456"/>
            <a:ext cx="3059572" cy="4616648"/>
          </a:xfrm>
          <a:prstGeom prst="rect">
            <a:avLst/>
          </a:prstGeom>
          <a:noFill/>
        </p:spPr>
        <p:txBody>
          <a:bodyPr wrap="square" rtlCol="0">
            <a:spAutoFit/>
          </a:bodyPr>
          <a:lstStyle/>
          <a:p>
            <a:pPr algn="l"/>
            <a:r>
              <a:rPr lang="en-US" sz="1400" b="1" i="0" u="none" strike="noStrike" baseline="0" dirty="0">
                <a:solidFill>
                  <a:srgbClr val="002060"/>
                </a:solidFill>
                <a:latin typeface="ArialMT"/>
              </a:rPr>
              <a:t>Our data analytics risk engine custom built for population health management needs.</a:t>
            </a:r>
          </a:p>
          <a:p>
            <a:pPr algn="l"/>
            <a:endParaRPr lang="en-US" sz="1400" b="1" i="0" u="none" strike="noStrike" baseline="0" dirty="0">
              <a:solidFill>
                <a:srgbClr val="002060"/>
              </a:solidFill>
              <a:latin typeface="ArialMT"/>
            </a:endParaRPr>
          </a:p>
          <a:p>
            <a:pPr marL="285750" indent="-285750" algn="l">
              <a:buFont typeface="Arial" panose="020B0604020202020204" pitchFamily="34" charset="0"/>
              <a:buChar char="•"/>
            </a:pPr>
            <a:r>
              <a:rPr lang="en-US" sz="1400" b="0" i="0" u="none" strike="noStrike" baseline="0" dirty="0">
                <a:solidFill>
                  <a:srgbClr val="002060"/>
                </a:solidFill>
                <a:latin typeface="ArialMT"/>
              </a:rPr>
              <a:t>Granular data views and analysis helps clients understand costs, care delivery and quality at the individual level, as a company, and compared to other companies or similar industries</a:t>
            </a:r>
          </a:p>
          <a:p>
            <a:pPr marL="285750" indent="-285750" algn="l">
              <a:buFont typeface="Arial" panose="020B0604020202020204" pitchFamily="34" charset="0"/>
              <a:buChar char="•"/>
            </a:pPr>
            <a:r>
              <a:rPr lang="en-US" sz="1400" b="0" i="0" u="none" strike="noStrike" baseline="0" dirty="0">
                <a:solidFill>
                  <a:srgbClr val="002060"/>
                </a:solidFill>
                <a:latin typeface="ArialMT"/>
              </a:rPr>
              <a:t>View limitless variations of claims data via information-rich charts and graphs</a:t>
            </a:r>
            <a:endParaRPr lang="en-US" sz="1400" dirty="0">
              <a:solidFill>
                <a:srgbClr val="002060"/>
              </a:solidFill>
              <a:latin typeface="ArialMT"/>
            </a:endParaRPr>
          </a:p>
          <a:p>
            <a:pPr marL="285750" indent="-285750" algn="l">
              <a:buFont typeface="Arial" panose="020B0604020202020204" pitchFamily="34" charset="0"/>
              <a:buChar char="•"/>
            </a:pPr>
            <a:r>
              <a:rPr lang="en-US" sz="1400" b="0" i="0" u="none" strike="noStrike" baseline="0" dirty="0">
                <a:solidFill>
                  <a:srgbClr val="002060"/>
                </a:solidFill>
                <a:latin typeface="ArialMT"/>
              </a:rPr>
              <a:t>Revolutionary predictive modeling – calculate conditions, care gaps, hospital admissions, as well as readmissions 6 to 12 months in </a:t>
            </a:r>
            <a:r>
              <a:rPr lang="en-US" sz="1400" b="0" i="0" u="none" strike="noStrike" baseline="0" dirty="0" err="1">
                <a:solidFill>
                  <a:srgbClr val="002060"/>
                </a:solidFill>
                <a:latin typeface="ArialMT"/>
              </a:rPr>
              <a:t>advanceMitigate</a:t>
            </a:r>
            <a:r>
              <a:rPr lang="en-US" sz="1400" b="0" i="0" u="none" strike="noStrike" baseline="0" dirty="0">
                <a:solidFill>
                  <a:srgbClr val="002060"/>
                </a:solidFill>
                <a:latin typeface="ArialMT"/>
              </a:rPr>
              <a:t> risk through evidence-based action plans that make sense</a:t>
            </a:r>
          </a:p>
        </p:txBody>
      </p:sp>
      <p:sp>
        <p:nvSpPr>
          <p:cNvPr id="27" name="Slide Number Placeholder 26">
            <a:extLst>
              <a:ext uri="{FF2B5EF4-FFF2-40B4-BE49-F238E27FC236}">
                <a16:creationId xmlns:a16="http://schemas.microsoft.com/office/drawing/2014/main" id="{E1844FBC-0351-750B-6E61-A512C39D79B9}"/>
              </a:ext>
            </a:extLst>
          </p:cNvPr>
          <p:cNvSpPr>
            <a:spLocks noGrp="1"/>
          </p:cNvSpPr>
          <p:nvPr>
            <p:ph type="sldNum" sz="quarter" idx="12"/>
          </p:nvPr>
        </p:nvSpPr>
        <p:spPr/>
        <p:txBody>
          <a:bodyPr/>
          <a:lstStyle/>
          <a:p>
            <a:fld id="{BACE0CA2-18B5-4229-9E0B-027848CA4318}" type="slidenum">
              <a:rPr lang="en-US" smtClean="0"/>
              <a:t>12</a:t>
            </a:fld>
            <a:endParaRPr lang="en-US" dirty="0"/>
          </a:p>
        </p:txBody>
      </p:sp>
      <p:pic>
        <p:nvPicPr>
          <p:cNvPr id="16" name="Graphic 15">
            <a:extLst>
              <a:ext uri="{FF2B5EF4-FFF2-40B4-BE49-F238E27FC236}">
                <a16:creationId xmlns:a16="http://schemas.microsoft.com/office/drawing/2014/main" id="{147B0231-F9D1-0E41-88F9-6C84ABDD51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93583" y="608242"/>
            <a:ext cx="7629008" cy="5185730"/>
          </a:xfrm>
          <a:prstGeom prst="rect">
            <a:avLst/>
          </a:prstGeom>
        </p:spPr>
      </p:pic>
      <p:sp>
        <p:nvSpPr>
          <p:cNvPr id="2" name="Slide Number Placeholder 5">
            <a:extLst>
              <a:ext uri="{FF2B5EF4-FFF2-40B4-BE49-F238E27FC236}">
                <a16:creationId xmlns:a16="http://schemas.microsoft.com/office/drawing/2014/main" id="{DD5040E1-C2ED-F769-BA0A-59A764102AE2}"/>
              </a:ext>
            </a:extLst>
          </p:cNvPr>
          <p:cNvSpPr txBox="1">
            <a:spLocks/>
          </p:cNvSpPr>
          <p:nvPr/>
        </p:nvSpPr>
        <p:spPr>
          <a:xfrm>
            <a:off x="10818422" y="6356350"/>
            <a:ext cx="437804"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kern="1200" baseline="0">
                <a:solidFill>
                  <a:srgbClr val="BEC8D7"/>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CE0CA2-18B5-4229-9E0B-027848CA4318}" type="slidenum">
              <a:rPr lang="en-US" smtClean="0">
                <a:solidFill>
                  <a:schemeClr val="bg1"/>
                </a:solidFill>
              </a:rPr>
              <a:pPr/>
              <a:t>12</a:t>
            </a:fld>
            <a:endParaRPr lang="en-US" dirty="0">
              <a:solidFill>
                <a:schemeClr val="bg1"/>
              </a:solidFill>
            </a:endParaRPr>
          </a:p>
        </p:txBody>
      </p:sp>
      <p:pic>
        <p:nvPicPr>
          <p:cNvPr id="3" name="Picture 2" descr="A white letter in a circle&#10;&#10;Description automatically generated">
            <a:extLst>
              <a:ext uri="{FF2B5EF4-FFF2-40B4-BE49-F238E27FC236}">
                <a16:creationId xmlns:a16="http://schemas.microsoft.com/office/drawing/2014/main" id="{80BD1E26-B146-F9CE-E238-BE57DD72E82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044" r="-1"/>
          <a:stretch/>
        </p:blipFill>
        <p:spPr>
          <a:xfrm>
            <a:off x="11441618" y="6261653"/>
            <a:ext cx="578190" cy="596347"/>
          </a:xfrm>
          <a:prstGeom prst="rect">
            <a:avLst/>
          </a:prstGeom>
        </p:spPr>
      </p:pic>
      <p:sp>
        <p:nvSpPr>
          <p:cNvPr id="4" name="Title 29">
            <a:extLst>
              <a:ext uri="{FF2B5EF4-FFF2-40B4-BE49-F238E27FC236}">
                <a16:creationId xmlns:a16="http://schemas.microsoft.com/office/drawing/2014/main" id="{9CBFF8E7-560F-B72E-F451-921D9497C281}"/>
              </a:ext>
            </a:extLst>
          </p:cNvPr>
          <p:cNvSpPr txBox="1">
            <a:spLocks/>
          </p:cNvSpPr>
          <p:nvPr/>
        </p:nvSpPr>
        <p:spPr>
          <a:xfrm>
            <a:off x="490450" y="821229"/>
            <a:ext cx="2202873" cy="282633"/>
          </a:xfrm>
          <a:prstGeom prst="rect">
            <a:avLst/>
          </a:prstGeom>
          <a:noFill/>
        </p:spPr>
        <p:txBody>
          <a:bodyPr wrap="square">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5596E1"/>
                </a:solidFill>
                <a:latin typeface="Arial" panose="020B0604020202020204" pitchFamily="34" charset="0"/>
                <a:cs typeface="Arial" panose="020B0604020202020204" pitchFamily="34" charset="0"/>
              </a:rPr>
              <a:t>Day Two Services</a:t>
            </a:r>
            <a:r>
              <a:rPr lang="en-US" sz="1100" b="1" baseline="80000" dirty="0">
                <a:solidFill>
                  <a:srgbClr val="5596E1"/>
                </a:solidFill>
                <a:latin typeface="Arial" panose="020B0604020202020204" pitchFamily="34" charset="0"/>
                <a:cs typeface="Arial" panose="020B0604020202020204" pitchFamily="34" charset="0"/>
              </a:rPr>
              <a:t>®</a:t>
            </a:r>
            <a:r>
              <a:rPr lang="en-US" sz="3200" b="1" dirty="0">
                <a:solidFill>
                  <a:srgbClr val="5596E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830702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F9D41E50-395E-B100-00DA-43993E7D70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81523" y="949849"/>
            <a:ext cx="5220026" cy="5135377"/>
          </a:xfrm>
          <a:prstGeom prst="rect">
            <a:avLst/>
          </a:prstGeom>
        </p:spPr>
      </p:pic>
      <p:sp>
        <p:nvSpPr>
          <p:cNvPr id="11" name="Rectangle 10">
            <a:extLst>
              <a:ext uri="{FF2B5EF4-FFF2-40B4-BE49-F238E27FC236}">
                <a16:creationId xmlns:a16="http://schemas.microsoft.com/office/drawing/2014/main" id="{34827346-62B8-6673-370C-267591C0DB17}"/>
              </a:ext>
            </a:extLst>
          </p:cNvPr>
          <p:cNvSpPr/>
          <p:nvPr/>
        </p:nvSpPr>
        <p:spPr>
          <a:xfrm>
            <a:off x="3" y="0"/>
            <a:ext cx="5751868" cy="581891"/>
          </a:xfrm>
          <a:prstGeom prst="rect">
            <a:avLst/>
          </a:prstGeom>
          <a:solidFill>
            <a:srgbClr val="0932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TextBox 11">
            <a:extLst>
              <a:ext uri="{FF2B5EF4-FFF2-40B4-BE49-F238E27FC236}">
                <a16:creationId xmlns:a16="http://schemas.microsoft.com/office/drawing/2014/main" id="{E8922E64-74AC-01F5-5E94-BEBC7DC292DF}"/>
              </a:ext>
            </a:extLst>
          </p:cNvPr>
          <p:cNvSpPr txBox="1"/>
          <p:nvPr/>
        </p:nvSpPr>
        <p:spPr>
          <a:xfrm>
            <a:off x="490717" y="60215"/>
            <a:ext cx="5261154"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Health Risk Management (HRM)</a:t>
            </a:r>
            <a:endParaRPr lang="en-US" dirty="0">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797A0991-2396-412C-71C7-84AF894499A8}"/>
              </a:ext>
            </a:extLst>
          </p:cNvPr>
          <p:cNvSpPr txBox="1"/>
          <p:nvPr/>
        </p:nvSpPr>
        <p:spPr>
          <a:xfrm>
            <a:off x="490452" y="1509456"/>
            <a:ext cx="5180303" cy="4401205"/>
          </a:xfrm>
          <a:prstGeom prst="rect">
            <a:avLst/>
          </a:prstGeom>
          <a:noFill/>
        </p:spPr>
        <p:txBody>
          <a:bodyPr wrap="square" rtlCol="0">
            <a:spAutoFit/>
          </a:bodyPr>
          <a:lstStyle/>
          <a:p>
            <a:pPr algn="l"/>
            <a:r>
              <a:rPr lang="en-US" sz="1400" b="1" i="0" u="none" strike="noStrike" baseline="0" dirty="0">
                <a:solidFill>
                  <a:srgbClr val="002060"/>
                </a:solidFill>
                <a:latin typeface="Arial-BoldMT"/>
              </a:rPr>
              <a:t>Professionals with Varying Backgrounds:</a:t>
            </a:r>
            <a:endParaRPr lang="en-US" sz="1400" b="1" i="0" u="none" strike="noStrike" baseline="0" dirty="0">
              <a:solidFill>
                <a:srgbClr val="002060"/>
              </a:solidFill>
              <a:latin typeface="ArialMT"/>
            </a:endParaRPr>
          </a:p>
          <a:p>
            <a:pPr marL="285750" indent="-285750" algn="l">
              <a:buFont typeface="Arial" panose="020B0604020202020204" pitchFamily="34" charset="0"/>
              <a:buChar char="•"/>
            </a:pPr>
            <a:r>
              <a:rPr lang="en-US" sz="1400" b="0" i="0" u="none" strike="noStrike" baseline="0" dirty="0">
                <a:solidFill>
                  <a:srgbClr val="002060"/>
                </a:solidFill>
                <a:latin typeface="ArialMT"/>
              </a:rPr>
              <a:t>Population Health Management</a:t>
            </a:r>
          </a:p>
          <a:p>
            <a:pPr marL="285750" indent="-285750" algn="l">
              <a:buFont typeface="Arial" panose="020B0604020202020204" pitchFamily="34" charset="0"/>
              <a:buChar char="•"/>
            </a:pPr>
            <a:r>
              <a:rPr lang="en-US" sz="1400" b="0" i="0" u="none" strike="noStrike" baseline="0" dirty="0">
                <a:solidFill>
                  <a:srgbClr val="002060"/>
                </a:solidFill>
                <a:latin typeface="ArialMT"/>
              </a:rPr>
              <a:t>Health Education</a:t>
            </a:r>
          </a:p>
          <a:p>
            <a:pPr marL="285750" indent="-285750" algn="l">
              <a:buFont typeface="Arial" panose="020B0604020202020204" pitchFamily="34" charset="0"/>
              <a:buChar char="•"/>
            </a:pPr>
            <a:r>
              <a:rPr lang="en-US" sz="1400" b="0" i="0" u="none" strike="noStrike" baseline="0" dirty="0">
                <a:solidFill>
                  <a:srgbClr val="002060"/>
                </a:solidFill>
                <a:latin typeface="ArialMT"/>
              </a:rPr>
              <a:t>Corporate Wellness</a:t>
            </a:r>
          </a:p>
          <a:p>
            <a:pPr marL="285750" indent="-285750" algn="l">
              <a:buFont typeface="Arial" panose="020B0604020202020204" pitchFamily="34" charset="0"/>
              <a:buChar char="•"/>
            </a:pPr>
            <a:r>
              <a:rPr lang="en-US" sz="1400" b="0" i="0" u="none" strike="noStrike" baseline="0" dirty="0">
                <a:solidFill>
                  <a:srgbClr val="002060"/>
                </a:solidFill>
                <a:latin typeface="ArialMT"/>
              </a:rPr>
              <a:t>Exercise and Sports Physiology</a:t>
            </a:r>
          </a:p>
          <a:p>
            <a:pPr marL="285750" indent="-285750" algn="l">
              <a:buFont typeface="Arial" panose="020B0604020202020204" pitchFamily="34" charset="0"/>
              <a:buChar char="•"/>
            </a:pPr>
            <a:r>
              <a:rPr lang="en-US" sz="1400" b="0" i="0" u="none" strike="noStrike" baseline="0" dirty="0">
                <a:solidFill>
                  <a:srgbClr val="002060"/>
                </a:solidFill>
                <a:latin typeface="ArialMT"/>
              </a:rPr>
              <a:t>Nutritional Sciences</a:t>
            </a:r>
          </a:p>
          <a:p>
            <a:pPr marL="285750" indent="-285750" algn="l">
              <a:buFont typeface="Arial" panose="020B0604020202020204" pitchFamily="34" charset="0"/>
              <a:buChar char="•"/>
            </a:pPr>
            <a:r>
              <a:rPr lang="en-US" sz="1400" b="0" i="0" u="none" strike="noStrike" baseline="0" dirty="0">
                <a:solidFill>
                  <a:srgbClr val="002060"/>
                </a:solidFill>
                <a:latin typeface="ArialMT"/>
              </a:rPr>
              <a:t>Psychology &amp; Mental Health</a:t>
            </a:r>
          </a:p>
          <a:p>
            <a:pPr marL="285750" indent="-285750" algn="l">
              <a:buFont typeface="Arial" panose="020B0604020202020204" pitchFamily="34" charset="0"/>
              <a:buChar char="•"/>
            </a:pPr>
            <a:r>
              <a:rPr lang="en-US" sz="1400" b="0" i="0" u="none" strike="noStrike" baseline="0" dirty="0">
                <a:solidFill>
                  <a:srgbClr val="002060"/>
                </a:solidFill>
                <a:latin typeface="ArialMT"/>
              </a:rPr>
              <a:t>Social Work</a:t>
            </a:r>
          </a:p>
          <a:p>
            <a:pPr marL="285750" indent="-285750" algn="l">
              <a:buFont typeface="Arial" panose="020B0604020202020204" pitchFamily="34" charset="0"/>
              <a:buChar char="•"/>
            </a:pPr>
            <a:r>
              <a:rPr lang="en-US" sz="1400" b="0" i="0" u="none" strike="noStrike" baseline="0" dirty="0">
                <a:solidFill>
                  <a:srgbClr val="002060"/>
                </a:solidFill>
                <a:latin typeface="ArialMT"/>
              </a:rPr>
              <a:t>Public Health</a:t>
            </a:r>
          </a:p>
          <a:p>
            <a:pPr marL="285750" indent="-285750" algn="l">
              <a:buFont typeface="Arial" panose="020B0604020202020204" pitchFamily="34" charset="0"/>
              <a:buChar char="•"/>
            </a:pPr>
            <a:endParaRPr lang="en-US" sz="1400" b="0" i="0" u="none" strike="noStrike" baseline="0" dirty="0">
              <a:solidFill>
                <a:srgbClr val="002060"/>
              </a:solidFill>
              <a:latin typeface="ArialMT"/>
            </a:endParaRPr>
          </a:p>
          <a:p>
            <a:pPr algn="l"/>
            <a:r>
              <a:rPr lang="en-US" sz="1400" b="1" i="0" u="none" strike="noStrike" baseline="0" dirty="0">
                <a:solidFill>
                  <a:srgbClr val="002060"/>
                </a:solidFill>
                <a:latin typeface="Arial-BoldMT"/>
              </a:rPr>
              <a:t>Overall Goal:</a:t>
            </a:r>
          </a:p>
          <a:p>
            <a:pPr marL="285750" indent="-285750" algn="l">
              <a:buFont typeface="Arial" panose="020B0604020202020204" pitchFamily="34" charset="0"/>
              <a:buChar char="•"/>
            </a:pPr>
            <a:r>
              <a:rPr lang="en-US" sz="1400" b="0" i="0" u="none" strike="noStrike" baseline="0" dirty="0">
                <a:solidFill>
                  <a:srgbClr val="002060"/>
                </a:solidFill>
                <a:latin typeface="ArialMT"/>
              </a:rPr>
              <a:t>Cost containment + risk mitigation = lower premiums from fewer/less expensive claims</a:t>
            </a:r>
          </a:p>
          <a:p>
            <a:pPr marL="285750" indent="-285750" algn="l">
              <a:buFont typeface="Arial" panose="020B0604020202020204" pitchFamily="34" charset="0"/>
              <a:buChar char="•"/>
            </a:pPr>
            <a:r>
              <a:rPr lang="en-US" sz="1400" b="0" i="0" u="none" strike="noStrike" baseline="0" dirty="0">
                <a:solidFill>
                  <a:srgbClr val="002060"/>
                </a:solidFill>
                <a:latin typeface="ArialMT"/>
              </a:rPr>
              <a:t>Programs are customized to each client’s goals, population and budget</a:t>
            </a:r>
          </a:p>
          <a:p>
            <a:pPr marL="742950" lvl="1" indent="-285750">
              <a:buFont typeface="Courier New" panose="02070309020205020404" pitchFamily="49" charset="0"/>
              <a:buChar char="o"/>
            </a:pPr>
            <a:r>
              <a:rPr lang="en-US" sz="1400" b="0" i="0" u="none" strike="noStrike" baseline="0" dirty="0">
                <a:solidFill>
                  <a:srgbClr val="002060"/>
                </a:solidFill>
                <a:latin typeface="ArialMT"/>
              </a:rPr>
              <a:t>Program design can range from basic (newsletters) to robust (outcomes-based program)</a:t>
            </a:r>
          </a:p>
          <a:p>
            <a:pPr marL="285750" indent="-285750" algn="l">
              <a:buFont typeface="Arial" panose="020B0604020202020204" pitchFamily="34" charset="0"/>
              <a:buChar char="•"/>
            </a:pPr>
            <a:r>
              <a:rPr lang="en-US" sz="1400" b="0" i="0" u="none" strike="noStrike" baseline="0" dirty="0">
                <a:solidFill>
                  <a:srgbClr val="002060"/>
                </a:solidFill>
                <a:latin typeface="ArialMT"/>
              </a:rPr>
              <a:t>Full range of services from design and implementation to participation and compliance evaluation, with both short-term and long-term goals in mind, coaching, etc.</a:t>
            </a:r>
          </a:p>
        </p:txBody>
      </p:sp>
      <p:sp>
        <p:nvSpPr>
          <p:cNvPr id="27" name="Slide Number Placeholder 26">
            <a:extLst>
              <a:ext uri="{FF2B5EF4-FFF2-40B4-BE49-F238E27FC236}">
                <a16:creationId xmlns:a16="http://schemas.microsoft.com/office/drawing/2014/main" id="{E1844FBC-0351-750B-6E61-A512C39D79B9}"/>
              </a:ext>
            </a:extLst>
          </p:cNvPr>
          <p:cNvSpPr>
            <a:spLocks noGrp="1"/>
          </p:cNvSpPr>
          <p:nvPr>
            <p:ph type="sldNum" sz="quarter" idx="12"/>
          </p:nvPr>
        </p:nvSpPr>
        <p:spPr/>
        <p:txBody>
          <a:bodyPr/>
          <a:lstStyle/>
          <a:p>
            <a:fld id="{BACE0CA2-18B5-4229-9E0B-027848CA4318}" type="slidenum">
              <a:rPr lang="en-US" smtClean="0"/>
              <a:t>13</a:t>
            </a:fld>
            <a:endParaRPr lang="en-US" dirty="0"/>
          </a:p>
        </p:txBody>
      </p:sp>
      <p:sp>
        <p:nvSpPr>
          <p:cNvPr id="2" name="Slide Number Placeholder 5">
            <a:extLst>
              <a:ext uri="{FF2B5EF4-FFF2-40B4-BE49-F238E27FC236}">
                <a16:creationId xmlns:a16="http://schemas.microsoft.com/office/drawing/2014/main" id="{FD7C634C-E8AA-4167-E1E0-C0663E378626}"/>
              </a:ext>
            </a:extLst>
          </p:cNvPr>
          <p:cNvSpPr txBox="1">
            <a:spLocks/>
          </p:cNvSpPr>
          <p:nvPr/>
        </p:nvSpPr>
        <p:spPr>
          <a:xfrm>
            <a:off x="10818422" y="6356350"/>
            <a:ext cx="437804"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kern="1200" baseline="0">
                <a:solidFill>
                  <a:srgbClr val="BEC8D7"/>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bg1"/>
              </a:solidFill>
            </a:endParaRPr>
          </a:p>
        </p:txBody>
      </p:sp>
      <p:pic>
        <p:nvPicPr>
          <p:cNvPr id="3" name="Picture 2" descr="A white letter in a circle&#10;&#10;Description automatically generated">
            <a:extLst>
              <a:ext uri="{FF2B5EF4-FFF2-40B4-BE49-F238E27FC236}">
                <a16:creationId xmlns:a16="http://schemas.microsoft.com/office/drawing/2014/main" id="{13669A5B-73B0-4F57-11AD-1071340002B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044" r="-1"/>
          <a:stretch/>
        </p:blipFill>
        <p:spPr>
          <a:xfrm>
            <a:off x="11441618" y="6261653"/>
            <a:ext cx="578190" cy="596347"/>
          </a:xfrm>
          <a:prstGeom prst="rect">
            <a:avLst/>
          </a:prstGeom>
        </p:spPr>
      </p:pic>
      <p:sp>
        <p:nvSpPr>
          <p:cNvPr id="7" name="Title 29">
            <a:extLst>
              <a:ext uri="{FF2B5EF4-FFF2-40B4-BE49-F238E27FC236}">
                <a16:creationId xmlns:a16="http://schemas.microsoft.com/office/drawing/2014/main" id="{7E025B2B-9620-4174-C26F-D795005C3583}"/>
              </a:ext>
            </a:extLst>
          </p:cNvPr>
          <p:cNvSpPr txBox="1">
            <a:spLocks/>
          </p:cNvSpPr>
          <p:nvPr/>
        </p:nvSpPr>
        <p:spPr>
          <a:xfrm>
            <a:off x="490450" y="821229"/>
            <a:ext cx="2202873" cy="282633"/>
          </a:xfrm>
          <a:prstGeom prst="rect">
            <a:avLst/>
          </a:prstGeom>
          <a:noFill/>
        </p:spPr>
        <p:txBody>
          <a:bodyPr wrap="square">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5596E1"/>
                </a:solidFill>
                <a:latin typeface="Arial" panose="020B0604020202020204" pitchFamily="34" charset="0"/>
                <a:cs typeface="Arial" panose="020B0604020202020204" pitchFamily="34" charset="0"/>
              </a:rPr>
              <a:t>Day Two Services</a:t>
            </a:r>
            <a:r>
              <a:rPr lang="en-US" sz="1100" b="1" baseline="80000" dirty="0">
                <a:solidFill>
                  <a:srgbClr val="5596E1"/>
                </a:solidFill>
                <a:latin typeface="Arial" panose="020B0604020202020204" pitchFamily="34" charset="0"/>
                <a:cs typeface="Arial" panose="020B0604020202020204" pitchFamily="34" charset="0"/>
              </a:rPr>
              <a:t>®</a:t>
            </a:r>
            <a:r>
              <a:rPr lang="en-US" sz="3200" b="1" dirty="0">
                <a:solidFill>
                  <a:srgbClr val="5596E1"/>
                </a:solidFill>
                <a:latin typeface="Arial" panose="020B0604020202020204" pitchFamily="34" charset="0"/>
                <a:cs typeface="Arial" panose="020B0604020202020204" pitchFamily="34" charset="0"/>
              </a:rPr>
              <a:t> </a:t>
            </a:r>
          </a:p>
        </p:txBody>
      </p:sp>
      <p:sp>
        <p:nvSpPr>
          <p:cNvPr id="17" name="TextBox 16">
            <a:extLst>
              <a:ext uri="{FF2B5EF4-FFF2-40B4-BE49-F238E27FC236}">
                <a16:creationId xmlns:a16="http://schemas.microsoft.com/office/drawing/2014/main" id="{900BB830-87F0-38BF-8AAB-B4F3D6AF62DC}"/>
              </a:ext>
            </a:extLst>
          </p:cNvPr>
          <p:cNvSpPr txBox="1"/>
          <p:nvPr/>
        </p:nvSpPr>
        <p:spPr>
          <a:xfrm>
            <a:off x="7671287" y="1696316"/>
            <a:ext cx="1123950" cy="400110"/>
          </a:xfrm>
          <a:prstGeom prst="rect">
            <a:avLst/>
          </a:prstGeom>
          <a:noFill/>
        </p:spPr>
        <p:txBody>
          <a:bodyPr wrap="square" rtlCol="0">
            <a:spAutoFit/>
          </a:bodyPr>
          <a:lstStyle/>
          <a:p>
            <a:pPr algn="ctr"/>
            <a:r>
              <a:rPr lang="en-US" sz="1000" b="1" dirty="0">
                <a:solidFill>
                  <a:srgbClr val="002060"/>
                </a:solidFill>
              </a:rPr>
              <a:t>Data Integration</a:t>
            </a:r>
          </a:p>
        </p:txBody>
      </p:sp>
      <p:sp>
        <p:nvSpPr>
          <p:cNvPr id="19" name="TextBox 18">
            <a:extLst>
              <a:ext uri="{FF2B5EF4-FFF2-40B4-BE49-F238E27FC236}">
                <a16:creationId xmlns:a16="http://schemas.microsoft.com/office/drawing/2014/main" id="{5568D719-A715-3B93-64F3-64523B5EF1EE}"/>
              </a:ext>
            </a:extLst>
          </p:cNvPr>
          <p:cNvSpPr txBox="1"/>
          <p:nvPr/>
        </p:nvSpPr>
        <p:spPr>
          <a:xfrm>
            <a:off x="9366737" y="1734416"/>
            <a:ext cx="1123950" cy="246221"/>
          </a:xfrm>
          <a:prstGeom prst="rect">
            <a:avLst/>
          </a:prstGeom>
          <a:noFill/>
        </p:spPr>
        <p:txBody>
          <a:bodyPr wrap="square" rtlCol="0">
            <a:spAutoFit/>
          </a:bodyPr>
          <a:lstStyle/>
          <a:p>
            <a:pPr algn="ctr"/>
            <a:r>
              <a:rPr lang="en-US" sz="1000" b="1" dirty="0">
                <a:solidFill>
                  <a:srgbClr val="446183"/>
                </a:solidFill>
              </a:rPr>
              <a:t>Stratification</a:t>
            </a:r>
          </a:p>
        </p:txBody>
      </p:sp>
      <p:sp>
        <p:nvSpPr>
          <p:cNvPr id="20" name="TextBox 19">
            <a:extLst>
              <a:ext uri="{FF2B5EF4-FFF2-40B4-BE49-F238E27FC236}">
                <a16:creationId xmlns:a16="http://schemas.microsoft.com/office/drawing/2014/main" id="{6E218C91-7D04-1085-264D-06142EB78F3B}"/>
              </a:ext>
            </a:extLst>
          </p:cNvPr>
          <p:cNvSpPr txBox="1"/>
          <p:nvPr/>
        </p:nvSpPr>
        <p:spPr>
          <a:xfrm>
            <a:off x="6623282" y="3028890"/>
            <a:ext cx="1123950" cy="400110"/>
          </a:xfrm>
          <a:prstGeom prst="rect">
            <a:avLst/>
          </a:prstGeom>
          <a:noFill/>
        </p:spPr>
        <p:txBody>
          <a:bodyPr wrap="square" rtlCol="0">
            <a:spAutoFit/>
          </a:bodyPr>
          <a:lstStyle/>
          <a:p>
            <a:pPr algn="ctr"/>
            <a:r>
              <a:rPr lang="en-US" sz="1000" b="1" dirty="0">
                <a:solidFill>
                  <a:srgbClr val="446183"/>
                </a:solidFill>
              </a:rPr>
              <a:t>Population Identification</a:t>
            </a:r>
          </a:p>
        </p:txBody>
      </p:sp>
      <p:sp>
        <p:nvSpPr>
          <p:cNvPr id="21" name="TextBox 20">
            <a:extLst>
              <a:ext uri="{FF2B5EF4-FFF2-40B4-BE49-F238E27FC236}">
                <a16:creationId xmlns:a16="http://schemas.microsoft.com/office/drawing/2014/main" id="{A3E94C29-9F16-CC01-EDE9-F5B5DA761C55}"/>
              </a:ext>
            </a:extLst>
          </p:cNvPr>
          <p:cNvSpPr txBox="1"/>
          <p:nvPr/>
        </p:nvSpPr>
        <p:spPr>
          <a:xfrm>
            <a:off x="10475349" y="3028890"/>
            <a:ext cx="1123950" cy="246221"/>
          </a:xfrm>
          <a:prstGeom prst="rect">
            <a:avLst/>
          </a:prstGeom>
          <a:noFill/>
        </p:spPr>
        <p:txBody>
          <a:bodyPr wrap="square" rtlCol="0">
            <a:spAutoFit/>
          </a:bodyPr>
          <a:lstStyle/>
          <a:p>
            <a:pPr algn="ctr"/>
            <a:r>
              <a:rPr lang="en-US" sz="1000" b="1" dirty="0">
                <a:solidFill>
                  <a:srgbClr val="446183"/>
                </a:solidFill>
              </a:rPr>
              <a:t>Measurement</a:t>
            </a:r>
          </a:p>
        </p:txBody>
      </p:sp>
      <p:sp>
        <p:nvSpPr>
          <p:cNvPr id="22" name="TextBox 21">
            <a:extLst>
              <a:ext uri="{FF2B5EF4-FFF2-40B4-BE49-F238E27FC236}">
                <a16:creationId xmlns:a16="http://schemas.microsoft.com/office/drawing/2014/main" id="{35185467-D58B-C43B-DC5C-A24AA7AA5042}"/>
              </a:ext>
            </a:extLst>
          </p:cNvPr>
          <p:cNvSpPr txBox="1"/>
          <p:nvPr/>
        </p:nvSpPr>
        <p:spPr>
          <a:xfrm>
            <a:off x="7028153" y="4809200"/>
            <a:ext cx="1123950" cy="246221"/>
          </a:xfrm>
          <a:prstGeom prst="rect">
            <a:avLst/>
          </a:prstGeom>
          <a:noFill/>
        </p:spPr>
        <p:txBody>
          <a:bodyPr wrap="square" rtlCol="0">
            <a:spAutoFit/>
          </a:bodyPr>
          <a:lstStyle/>
          <a:p>
            <a:pPr algn="ctr"/>
            <a:r>
              <a:rPr lang="en-US" sz="1000" b="1" dirty="0">
                <a:solidFill>
                  <a:srgbClr val="002060"/>
                </a:solidFill>
              </a:rPr>
              <a:t>Community</a:t>
            </a:r>
          </a:p>
        </p:txBody>
      </p:sp>
      <p:sp>
        <p:nvSpPr>
          <p:cNvPr id="23" name="TextBox 22">
            <a:extLst>
              <a:ext uri="{FF2B5EF4-FFF2-40B4-BE49-F238E27FC236}">
                <a16:creationId xmlns:a16="http://schemas.microsoft.com/office/drawing/2014/main" id="{BF898478-C2FC-08B7-911D-529591316EB5}"/>
              </a:ext>
            </a:extLst>
          </p:cNvPr>
          <p:cNvSpPr txBox="1"/>
          <p:nvPr/>
        </p:nvSpPr>
        <p:spPr>
          <a:xfrm>
            <a:off x="10113226" y="4732255"/>
            <a:ext cx="1123950" cy="400110"/>
          </a:xfrm>
          <a:prstGeom prst="rect">
            <a:avLst/>
          </a:prstGeom>
          <a:noFill/>
        </p:spPr>
        <p:txBody>
          <a:bodyPr wrap="square" rtlCol="0">
            <a:spAutoFit/>
          </a:bodyPr>
          <a:lstStyle/>
          <a:p>
            <a:pPr algn="ctr"/>
            <a:r>
              <a:rPr lang="en-US" sz="1000" b="1" dirty="0">
                <a:solidFill>
                  <a:srgbClr val="446183"/>
                </a:solidFill>
              </a:rPr>
              <a:t>Care Delivery System</a:t>
            </a:r>
          </a:p>
        </p:txBody>
      </p:sp>
      <p:sp>
        <p:nvSpPr>
          <p:cNvPr id="24" name="TextBox 23">
            <a:extLst>
              <a:ext uri="{FF2B5EF4-FFF2-40B4-BE49-F238E27FC236}">
                <a16:creationId xmlns:a16="http://schemas.microsoft.com/office/drawing/2014/main" id="{E346BD67-0471-6F92-DBCE-043209890D7F}"/>
              </a:ext>
            </a:extLst>
          </p:cNvPr>
          <p:cNvSpPr txBox="1"/>
          <p:nvPr/>
        </p:nvSpPr>
        <p:spPr>
          <a:xfrm>
            <a:off x="8573566" y="5390225"/>
            <a:ext cx="1123950" cy="400110"/>
          </a:xfrm>
          <a:prstGeom prst="rect">
            <a:avLst/>
          </a:prstGeom>
          <a:noFill/>
        </p:spPr>
        <p:txBody>
          <a:bodyPr wrap="square" rtlCol="0">
            <a:spAutoFit/>
          </a:bodyPr>
          <a:lstStyle/>
          <a:p>
            <a:pPr algn="ctr"/>
            <a:r>
              <a:rPr lang="en-US" sz="1000" b="1" dirty="0">
                <a:solidFill>
                  <a:srgbClr val="446183"/>
                </a:solidFill>
              </a:rPr>
              <a:t>Health Plans/Payers</a:t>
            </a:r>
          </a:p>
        </p:txBody>
      </p:sp>
      <p:pic>
        <p:nvPicPr>
          <p:cNvPr id="26" name="Graphic 25">
            <a:extLst>
              <a:ext uri="{FF2B5EF4-FFF2-40B4-BE49-F238E27FC236}">
                <a16:creationId xmlns:a16="http://schemas.microsoft.com/office/drawing/2014/main" id="{13228FA6-0381-7559-3BFB-BB69E8950AE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52588" y="2596792"/>
            <a:ext cx="410237" cy="418126"/>
          </a:xfrm>
          <a:prstGeom prst="rect">
            <a:avLst/>
          </a:prstGeom>
        </p:spPr>
      </p:pic>
      <p:pic>
        <p:nvPicPr>
          <p:cNvPr id="29" name="Graphic 28">
            <a:extLst>
              <a:ext uri="{FF2B5EF4-FFF2-40B4-BE49-F238E27FC236}">
                <a16:creationId xmlns:a16="http://schemas.microsoft.com/office/drawing/2014/main" id="{E8993142-A5D6-DECC-F8B2-6A0369060D7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72318" y="3116682"/>
            <a:ext cx="654652" cy="533420"/>
          </a:xfrm>
          <a:prstGeom prst="rect">
            <a:avLst/>
          </a:prstGeom>
        </p:spPr>
      </p:pic>
      <p:pic>
        <p:nvPicPr>
          <p:cNvPr id="31" name="Graphic 30">
            <a:extLst>
              <a:ext uri="{FF2B5EF4-FFF2-40B4-BE49-F238E27FC236}">
                <a16:creationId xmlns:a16="http://schemas.microsoft.com/office/drawing/2014/main" id="{155F6337-5352-E44B-77BF-3889578B492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385340" y="4371050"/>
            <a:ext cx="409575" cy="400050"/>
          </a:xfrm>
          <a:prstGeom prst="rect">
            <a:avLst/>
          </a:prstGeom>
        </p:spPr>
      </p:pic>
      <p:pic>
        <p:nvPicPr>
          <p:cNvPr id="33" name="Graphic 32">
            <a:extLst>
              <a:ext uri="{FF2B5EF4-FFF2-40B4-BE49-F238E27FC236}">
                <a16:creationId xmlns:a16="http://schemas.microsoft.com/office/drawing/2014/main" id="{CB90E4E2-A186-7A55-3BB2-4295B86CF9F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446601" y="4160755"/>
            <a:ext cx="457200" cy="571500"/>
          </a:xfrm>
          <a:prstGeom prst="rect">
            <a:avLst/>
          </a:prstGeom>
        </p:spPr>
      </p:pic>
      <p:pic>
        <p:nvPicPr>
          <p:cNvPr id="35" name="Graphic 34">
            <a:extLst>
              <a:ext uri="{FF2B5EF4-FFF2-40B4-BE49-F238E27FC236}">
                <a16:creationId xmlns:a16="http://schemas.microsoft.com/office/drawing/2014/main" id="{A00BC3D5-5242-636E-4CBD-4C943489E7B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918669" y="4933025"/>
            <a:ext cx="361950" cy="457200"/>
          </a:xfrm>
          <a:prstGeom prst="rect">
            <a:avLst/>
          </a:prstGeom>
        </p:spPr>
      </p:pic>
      <p:pic>
        <p:nvPicPr>
          <p:cNvPr id="37" name="Graphic 36">
            <a:extLst>
              <a:ext uri="{FF2B5EF4-FFF2-40B4-BE49-F238E27FC236}">
                <a16:creationId xmlns:a16="http://schemas.microsoft.com/office/drawing/2014/main" id="{9FBB45D9-BE88-F7C9-D9EA-9B41CA2BCD8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655485" y="1191491"/>
            <a:ext cx="495300" cy="523875"/>
          </a:xfrm>
          <a:prstGeom prst="rect">
            <a:avLst/>
          </a:prstGeom>
        </p:spPr>
      </p:pic>
      <p:pic>
        <p:nvPicPr>
          <p:cNvPr id="39" name="Graphic 38">
            <a:extLst>
              <a:ext uri="{FF2B5EF4-FFF2-40B4-BE49-F238E27FC236}">
                <a16:creationId xmlns:a16="http://schemas.microsoft.com/office/drawing/2014/main" id="{B28FE03A-569A-CB06-91F1-05570FCA23EF}"/>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985611" y="1211467"/>
            <a:ext cx="495301" cy="486296"/>
          </a:xfrm>
          <a:prstGeom prst="rect">
            <a:avLst/>
          </a:prstGeom>
        </p:spPr>
      </p:pic>
      <p:pic>
        <p:nvPicPr>
          <p:cNvPr id="41" name="Graphic 40">
            <a:extLst>
              <a:ext uri="{FF2B5EF4-FFF2-40B4-BE49-F238E27FC236}">
                <a16:creationId xmlns:a16="http://schemas.microsoft.com/office/drawing/2014/main" id="{C9CA492D-8269-89A7-C766-8C302097D3A5}"/>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0856349" y="2614868"/>
            <a:ext cx="361950" cy="400050"/>
          </a:xfrm>
          <a:prstGeom prst="rect">
            <a:avLst/>
          </a:prstGeom>
        </p:spPr>
      </p:pic>
    </p:spTree>
    <p:extLst>
      <p:ext uri="{BB962C8B-B14F-4D97-AF65-F5344CB8AC3E}">
        <p14:creationId xmlns:p14="http://schemas.microsoft.com/office/powerpoint/2010/main" val="14493362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80C3DE3-6F5F-AFAF-050E-CFEB17A0D5F6}"/>
              </a:ext>
            </a:extLst>
          </p:cNvPr>
          <p:cNvSpPr/>
          <p:nvPr/>
        </p:nvSpPr>
        <p:spPr>
          <a:xfrm>
            <a:off x="5751871" y="0"/>
            <a:ext cx="6440129"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8F3497AC-4C74-F09B-2923-5AA351AE96C9}"/>
              </a:ext>
            </a:extLst>
          </p:cNvPr>
          <p:cNvSpPr/>
          <p:nvPr/>
        </p:nvSpPr>
        <p:spPr>
          <a:xfrm>
            <a:off x="8142927" y="2546338"/>
            <a:ext cx="1937142" cy="193714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a:extLst>
              <a:ext uri="{FF2B5EF4-FFF2-40B4-BE49-F238E27FC236}">
                <a16:creationId xmlns:a16="http://schemas.microsoft.com/office/drawing/2014/main" id="{DDEED083-6AF4-9657-FC89-80CC2DDD61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05803" y="1214939"/>
            <a:ext cx="4613513" cy="4613513"/>
          </a:xfrm>
          <a:prstGeom prst="rect">
            <a:avLst/>
          </a:prstGeom>
        </p:spPr>
      </p:pic>
      <p:sp>
        <p:nvSpPr>
          <p:cNvPr id="11" name="Rectangle 10">
            <a:extLst>
              <a:ext uri="{FF2B5EF4-FFF2-40B4-BE49-F238E27FC236}">
                <a16:creationId xmlns:a16="http://schemas.microsoft.com/office/drawing/2014/main" id="{34827346-62B8-6673-370C-267591C0DB17}"/>
              </a:ext>
            </a:extLst>
          </p:cNvPr>
          <p:cNvSpPr/>
          <p:nvPr/>
        </p:nvSpPr>
        <p:spPr>
          <a:xfrm>
            <a:off x="3" y="0"/>
            <a:ext cx="5751868" cy="581891"/>
          </a:xfrm>
          <a:prstGeom prst="rect">
            <a:avLst/>
          </a:prstGeom>
          <a:solidFill>
            <a:srgbClr val="0932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TextBox 11">
            <a:extLst>
              <a:ext uri="{FF2B5EF4-FFF2-40B4-BE49-F238E27FC236}">
                <a16:creationId xmlns:a16="http://schemas.microsoft.com/office/drawing/2014/main" id="{E8922E64-74AC-01F5-5E94-BEBC7DC292DF}"/>
              </a:ext>
            </a:extLst>
          </p:cNvPr>
          <p:cNvSpPr txBox="1"/>
          <p:nvPr/>
        </p:nvSpPr>
        <p:spPr>
          <a:xfrm>
            <a:off x="490717" y="60215"/>
            <a:ext cx="5261154"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Health Risk Management (HRM)</a:t>
            </a:r>
            <a:endParaRPr lang="en-US" dirty="0">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797A0991-2396-412C-71C7-84AF894499A8}"/>
              </a:ext>
            </a:extLst>
          </p:cNvPr>
          <p:cNvSpPr txBox="1"/>
          <p:nvPr/>
        </p:nvSpPr>
        <p:spPr>
          <a:xfrm>
            <a:off x="490453" y="1509456"/>
            <a:ext cx="4722482" cy="3970318"/>
          </a:xfrm>
          <a:prstGeom prst="rect">
            <a:avLst/>
          </a:prstGeom>
          <a:noFill/>
        </p:spPr>
        <p:txBody>
          <a:bodyPr wrap="square" rtlCol="0">
            <a:spAutoFit/>
          </a:bodyPr>
          <a:lstStyle/>
          <a:p>
            <a:pPr algn="l"/>
            <a:r>
              <a:rPr lang="en-US" sz="1400" b="1" i="0" u="none" strike="noStrike" baseline="0" dirty="0">
                <a:solidFill>
                  <a:srgbClr val="002060"/>
                </a:solidFill>
                <a:latin typeface="Arial-BoldMT"/>
              </a:rPr>
              <a:t>PROCESS</a:t>
            </a:r>
          </a:p>
          <a:p>
            <a:pPr algn="l"/>
            <a:endParaRPr lang="en-US" sz="1400" b="1" i="0" u="none" strike="noStrike" baseline="0" dirty="0">
              <a:solidFill>
                <a:srgbClr val="002060"/>
              </a:solidFill>
              <a:latin typeface="Arial-BoldMT"/>
            </a:endParaRPr>
          </a:p>
          <a:p>
            <a:pPr marL="342900" indent="-342900" algn="l">
              <a:buFont typeface="+mj-lt"/>
              <a:buAutoNum type="arabicPeriod"/>
            </a:pPr>
            <a:r>
              <a:rPr lang="en-US" sz="1400" b="1" i="0" u="none" strike="noStrike" baseline="0" dirty="0">
                <a:solidFill>
                  <a:srgbClr val="002060"/>
                </a:solidFill>
                <a:latin typeface="ArialMT"/>
              </a:rPr>
              <a:t>Strategic Analysis </a:t>
            </a:r>
            <a:r>
              <a:rPr lang="en-US" sz="1400" b="0" i="0" u="none" strike="noStrike" baseline="0" dirty="0">
                <a:solidFill>
                  <a:srgbClr val="002060"/>
                </a:solidFill>
                <a:latin typeface="ArialMT"/>
              </a:rPr>
              <a:t>– determine demographics, culture, barriers, management support, needs, goals, budget, etc.; provides the capability for a highly customizable approach</a:t>
            </a:r>
          </a:p>
          <a:p>
            <a:pPr marL="342900" indent="-342900" algn="l">
              <a:buFont typeface="+mj-lt"/>
              <a:buAutoNum type="arabicPeriod"/>
            </a:pPr>
            <a:endParaRPr lang="en-US" sz="1400" b="0" i="0" u="none" strike="noStrike" baseline="0" dirty="0">
              <a:solidFill>
                <a:srgbClr val="002060"/>
              </a:solidFill>
              <a:latin typeface="ArialMT"/>
            </a:endParaRPr>
          </a:p>
          <a:p>
            <a:pPr marL="342900" indent="-342900" algn="l">
              <a:buFont typeface="+mj-lt"/>
              <a:buAutoNum type="arabicPeriod"/>
            </a:pPr>
            <a:r>
              <a:rPr lang="en-US" sz="1400" b="1" i="0" u="none" strike="noStrike" baseline="0" dirty="0">
                <a:solidFill>
                  <a:srgbClr val="002060"/>
                </a:solidFill>
                <a:latin typeface="ArialMT"/>
              </a:rPr>
              <a:t>Surveys</a:t>
            </a:r>
            <a:r>
              <a:rPr lang="en-US" sz="1400" b="0" i="0" u="none" strike="noStrike" baseline="0" dirty="0">
                <a:solidFill>
                  <a:srgbClr val="002060"/>
                </a:solidFill>
                <a:latin typeface="ArialMT"/>
              </a:rPr>
              <a:t> – customizable; use results to demonstrate demand to leadership and build program with employee feedback</a:t>
            </a:r>
          </a:p>
          <a:p>
            <a:pPr marL="342900" indent="-342900" algn="l">
              <a:buFont typeface="+mj-lt"/>
              <a:buAutoNum type="arabicPeriod"/>
            </a:pPr>
            <a:endParaRPr lang="en-US" sz="1400" b="0" i="0" u="none" strike="noStrike" baseline="0" dirty="0">
              <a:solidFill>
                <a:srgbClr val="002060"/>
              </a:solidFill>
              <a:latin typeface="ArialMT"/>
            </a:endParaRPr>
          </a:p>
          <a:p>
            <a:pPr marL="342900" indent="-342900" algn="l">
              <a:buFont typeface="+mj-lt"/>
              <a:buAutoNum type="arabicPeriod"/>
            </a:pPr>
            <a:r>
              <a:rPr lang="en-US" sz="1400" b="1" i="0" u="none" strike="noStrike" baseline="0" dirty="0">
                <a:solidFill>
                  <a:srgbClr val="002060"/>
                </a:solidFill>
                <a:latin typeface="ArialMT"/>
              </a:rPr>
              <a:t>Screenings and/or health assessment </a:t>
            </a:r>
            <a:r>
              <a:rPr lang="en-US" sz="1400" b="0" i="0" u="none" strike="noStrike" baseline="0" dirty="0">
                <a:solidFill>
                  <a:srgbClr val="002060"/>
                </a:solidFill>
                <a:latin typeface="ArialMT"/>
              </a:rPr>
              <a:t>– aggregate reporting allows us to determine top three areas of focus</a:t>
            </a:r>
          </a:p>
          <a:p>
            <a:pPr marL="342900" indent="-342900" algn="l">
              <a:buFont typeface="+mj-lt"/>
              <a:buAutoNum type="arabicPeriod"/>
            </a:pPr>
            <a:endParaRPr lang="en-US" sz="1400" b="0" i="0" u="none" strike="noStrike" baseline="0" dirty="0">
              <a:solidFill>
                <a:srgbClr val="002060"/>
              </a:solidFill>
              <a:latin typeface="ArialMT"/>
            </a:endParaRPr>
          </a:p>
          <a:p>
            <a:pPr marL="342900" indent="-342900" algn="l">
              <a:buFont typeface="+mj-lt"/>
              <a:buAutoNum type="arabicPeriod"/>
            </a:pPr>
            <a:r>
              <a:rPr lang="en-US" sz="1400" b="1" i="0" u="none" strike="noStrike" baseline="0" dirty="0">
                <a:solidFill>
                  <a:srgbClr val="002060"/>
                </a:solidFill>
                <a:latin typeface="ArialMT"/>
              </a:rPr>
              <a:t>Tools</a:t>
            </a:r>
            <a:r>
              <a:rPr lang="en-US" sz="1400" b="0" i="0" u="none" strike="noStrike" baseline="0" dirty="0">
                <a:solidFill>
                  <a:srgbClr val="002060"/>
                </a:solidFill>
                <a:latin typeface="ArialMT"/>
              </a:rPr>
              <a:t> – newsletters, webinars/seminars, challenges, coaching, etc.; policy and communication templates are available</a:t>
            </a:r>
          </a:p>
        </p:txBody>
      </p:sp>
      <p:sp>
        <p:nvSpPr>
          <p:cNvPr id="27" name="Slide Number Placeholder 26">
            <a:extLst>
              <a:ext uri="{FF2B5EF4-FFF2-40B4-BE49-F238E27FC236}">
                <a16:creationId xmlns:a16="http://schemas.microsoft.com/office/drawing/2014/main" id="{E1844FBC-0351-750B-6E61-A512C39D79B9}"/>
              </a:ext>
            </a:extLst>
          </p:cNvPr>
          <p:cNvSpPr>
            <a:spLocks noGrp="1"/>
          </p:cNvSpPr>
          <p:nvPr>
            <p:ph type="sldNum" sz="quarter" idx="12"/>
          </p:nvPr>
        </p:nvSpPr>
        <p:spPr/>
        <p:txBody>
          <a:bodyPr/>
          <a:lstStyle/>
          <a:p>
            <a:fld id="{BACE0CA2-18B5-4229-9E0B-027848CA4318}" type="slidenum">
              <a:rPr lang="en-US" smtClean="0"/>
              <a:t>14</a:t>
            </a:fld>
            <a:endParaRPr lang="en-US" dirty="0"/>
          </a:p>
        </p:txBody>
      </p:sp>
      <p:sp>
        <p:nvSpPr>
          <p:cNvPr id="2" name="Slide Number Placeholder 5">
            <a:extLst>
              <a:ext uri="{FF2B5EF4-FFF2-40B4-BE49-F238E27FC236}">
                <a16:creationId xmlns:a16="http://schemas.microsoft.com/office/drawing/2014/main" id="{B89B0512-1876-FAC8-3994-4AE2C441B9B9}"/>
              </a:ext>
            </a:extLst>
          </p:cNvPr>
          <p:cNvSpPr txBox="1">
            <a:spLocks/>
          </p:cNvSpPr>
          <p:nvPr/>
        </p:nvSpPr>
        <p:spPr>
          <a:xfrm>
            <a:off x="10818422" y="6356350"/>
            <a:ext cx="437804"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kern="1200" baseline="0">
                <a:solidFill>
                  <a:srgbClr val="BEC8D7"/>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CE0CA2-18B5-4229-9E0B-027848CA4318}" type="slidenum">
              <a:rPr lang="en-US" smtClean="0">
                <a:solidFill>
                  <a:schemeClr val="bg1"/>
                </a:solidFill>
              </a:rPr>
              <a:pPr/>
              <a:t>14</a:t>
            </a:fld>
            <a:endParaRPr lang="en-US" dirty="0">
              <a:solidFill>
                <a:schemeClr val="bg1"/>
              </a:solidFill>
            </a:endParaRPr>
          </a:p>
        </p:txBody>
      </p:sp>
      <p:pic>
        <p:nvPicPr>
          <p:cNvPr id="3" name="Picture 2" descr="A white letter in a circle&#10;&#10;Description automatically generated">
            <a:extLst>
              <a:ext uri="{FF2B5EF4-FFF2-40B4-BE49-F238E27FC236}">
                <a16:creationId xmlns:a16="http://schemas.microsoft.com/office/drawing/2014/main" id="{2BE1176A-56AD-B47F-F309-FC22C8375B6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044" r="-1"/>
          <a:stretch/>
        </p:blipFill>
        <p:spPr>
          <a:xfrm>
            <a:off x="11441618" y="6261653"/>
            <a:ext cx="578190" cy="596347"/>
          </a:xfrm>
          <a:prstGeom prst="rect">
            <a:avLst/>
          </a:prstGeom>
        </p:spPr>
      </p:pic>
      <p:sp>
        <p:nvSpPr>
          <p:cNvPr id="9" name="Title 29">
            <a:extLst>
              <a:ext uri="{FF2B5EF4-FFF2-40B4-BE49-F238E27FC236}">
                <a16:creationId xmlns:a16="http://schemas.microsoft.com/office/drawing/2014/main" id="{636897AA-9EB2-D9BC-E69B-3A86EA34A341}"/>
              </a:ext>
            </a:extLst>
          </p:cNvPr>
          <p:cNvSpPr txBox="1">
            <a:spLocks/>
          </p:cNvSpPr>
          <p:nvPr/>
        </p:nvSpPr>
        <p:spPr>
          <a:xfrm>
            <a:off x="490450" y="821229"/>
            <a:ext cx="2202873" cy="282633"/>
          </a:xfrm>
          <a:prstGeom prst="rect">
            <a:avLst/>
          </a:prstGeom>
          <a:noFill/>
        </p:spPr>
        <p:txBody>
          <a:bodyPr wrap="square">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5596E1"/>
                </a:solidFill>
                <a:latin typeface="Arial" panose="020B0604020202020204" pitchFamily="34" charset="0"/>
                <a:cs typeface="Arial" panose="020B0604020202020204" pitchFamily="34" charset="0"/>
              </a:rPr>
              <a:t>Day Two Services</a:t>
            </a:r>
            <a:r>
              <a:rPr lang="en-US" sz="1100" b="1" baseline="80000" dirty="0">
                <a:solidFill>
                  <a:srgbClr val="5596E1"/>
                </a:solidFill>
                <a:latin typeface="Arial" panose="020B0604020202020204" pitchFamily="34" charset="0"/>
                <a:cs typeface="Arial" panose="020B0604020202020204" pitchFamily="34" charset="0"/>
              </a:rPr>
              <a:t>®</a:t>
            </a:r>
            <a:r>
              <a:rPr lang="en-US" sz="3200" b="1" dirty="0">
                <a:solidFill>
                  <a:srgbClr val="5596E1"/>
                </a:solidFill>
                <a:latin typeface="Arial" panose="020B0604020202020204" pitchFamily="34" charset="0"/>
                <a:cs typeface="Arial" panose="020B0604020202020204" pitchFamily="34" charset="0"/>
              </a:rPr>
              <a:t> </a:t>
            </a:r>
          </a:p>
        </p:txBody>
      </p:sp>
      <p:sp>
        <p:nvSpPr>
          <p:cNvPr id="15" name="TextBox 14">
            <a:extLst>
              <a:ext uri="{FF2B5EF4-FFF2-40B4-BE49-F238E27FC236}">
                <a16:creationId xmlns:a16="http://schemas.microsoft.com/office/drawing/2014/main" id="{68704852-DAA9-F5EB-547C-C347B9C7BB1E}"/>
              </a:ext>
            </a:extLst>
          </p:cNvPr>
          <p:cNvSpPr txBox="1"/>
          <p:nvPr/>
        </p:nvSpPr>
        <p:spPr>
          <a:xfrm>
            <a:off x="9582216" y="1818642"/>
            <a:ext cx="1248936" cy="738664"/>
          </a:xfrm>
          <a:prstGeom prst="rect">
            <a:avLst/>
          </a:prstGeom>
          <a:noFill/>
        </p:spPr>
        <p:txBody>
          <a:bodyPr wrap="square" rtlCol="0">
            <a:spAutoFit/>
          </a:bodyPr>
          <a:lstStyle/>
          <a:p>
            <a:pPr algn="ctr"/>
            <a:r>
              <a:rPr lang="en-US" sz="1400" b="1" dirty="0">
                <a:solidFill>
                  <a:schemeClr val="bg1"/>
                </a:solidFill>
              </a:rPr>
              <a:t>Reduced Employee Sick Time</a:t>
            </a:r>
          </a:p>
        </p:txBody>
      </p:sp>
      <p:sp>
        <p:nvSpPr>
          <p:cNvPr id="16" name="TextBox 15">
            <a:extLst>
              <a:ext uri="{FF2B5EF4-FFF2-40B4-BE49-F238E27FC236}">
                <a16:creationId xmlns:a16="http://schemas.microsoft.com/office/drawing/2014/main" id="{FBB800F0-401A-8E53-EC15-501AF3A81D2B}"/>
              </a:ext>
            </a:extLst>
          </p:cNvPr>
          <p:cNvSpPr txBox="1"/>
          <p:nvPr/>
        </p:nvSpPr>
        <p:spPr>
          <a:xfrm>
            <a:off x="9123042" y="4741110"/>
            <a:ext cx="1248936" cy="738664"/>
          </a:xfrm>
          <a:prstGeom prst="rect">
            <a:avLst/>
          </a:prstGeom>
          <a:noFill/>
        </p:spPr>
        <p:txBody>
          <a:bodyPr wrap="square" rtlCol="0">
            <a:spAutoFit/>
          </a:bodyPr>
          <a:lstStyle/>
          <a:p>
            <a:pPr algn="ctr"/>
            <a:r>
              <a:rPr lang="en-US" sz="1400" b="1" dirty="0"/>
              <a:t>Increased Productivity Levels</a:t>
            </a:r>
          </a:p>
        </p:txBody>
      </p:sp>
      <p:sp>
        <p:nvSpPr>
          <p:cNvPr id="17" name="TextBox 16">
            <a:extLst>
              <a:ext uri="{FF2B5EF4-FFF2-40B4-BE49-F238E27FC236}">
                <a16:creationId xmlns:a16="http://schemas.microsoft.com/office/drawing/2014/main" id="{1A2CC0F2-E0EE-CA8F-4825-5DA80A43B9F9}"/>
              </a:ext>
            </a:extLst>
          </p:cNvPr>
          <p:cNvSpPr txBox="1"/>
          <p:nvPr/>
        </p:nvSpPr>
        <p:spPr>
          <a:xfrm>
            <a:off x="7870281" y="1617368"/>
            <a:ext cx="1248936" cy="738664"/>
          </a:xfrm>
          <a:prstGeom prst="rect">
            <a:avLst/>
          </a:prstGeom>
          <a:noFill/>
        </p:spPr>
        <p:txBody>
          <a:bodyPr wrap="square" rtlCol="0">
            <a:spAutoFit/>
          </a:bodyPr>
          <a:lstStyle/>
          <a:p>
            <a:pPr algn="ctr"/>
            <a:r>
              <a:rPr lang="en-US" sz="1400" b="1" dirty="0"/>
              <a:t>Increased Employee Morale</a:t>
            </a:r>
          </a:p>
        </p:txBody>
      </p:sp>
      <p:sp>
        <p:nvSpPr>
          <p:cNvPr id="19" name="TextBox 18">
            <a:extLst>
              <a:ext uri="{FF2B5EF4-FFF2-40B4-BE49-F238E27FC236}">
                <a16:creationId xmlns:a16="http://schemas.microsoft.com/office/drawing/2014/main" id="{327EA4F1-0EF2-BD98-82D8-909FA085EEB5}"/>
              </a:ext>
            </a:extLst>
          </p:cNvPr>
          <p:cNvSpPr txBox="1"/>
          <p:nvPr/>
        </p:nvSpPr>
        <p:spPr>
          <a:xfrm>
            <a:off x="10196937" y="3400240"/>
            <a:ext cx="1248936" cy="738664"/>
          </a:xfrm>
          <a:prstGeom prst="rect">
            <a:avLst/>
          </a:prstGeom>
          <a:noFill/>
        </p:spPr>
        <p:txBody>
          <a:bodyPr wrap="square" rtlCol="0">
            <a:spAutoFit/>
          </a:bodyPr>
          <a:lstStyle/>
          <a:p>
            <a:pPr algn="ctr"/>
            <a:r>
              <a:rPr lang="en-US" sz="1400" b="1" dirty="0">
                <a:solidFill>
                  <a:schemeClr val="bg1"/>
                </a:solidFill>
              </a:rPr>
              <a:t>Improved Company Image</a:t>
            </a:r>
          </a:p>
        </p:txBody>
      </p:sp>
      <p:sp>
        <p:nvSpPr>
          <p:cNvPr id="20" name="TextBox 19">
            <a:extLst>
              <a:ext uri="{FF2B5EF4-FFF2-40B4-BE49-F238E27FC236}">
                <a16:creationId xmlns:a16="http://schemas.microsoft.com/office/drawing/2014/main" id="{25603E4F-CE25-EDF1-BDF2-58728793ED84}"/>
              </a:ext>
            </a:extLst>
          </p:cNvPr>
          <p:cNvSpPr txBox="1"/>
          <p:nvPr/>
        </p:nvSpPr>
        <p:spPr>
          <a:xfrm>
            <a:off x="7340552" y="4542823"/>
            <a:ext cx="1491214" cy="523220"/>
          </a:xfrm>
          <a:prstGeom prst="rect">
            <a:avLst/>
          </a:prstGeom>
          <a:noFill/>
        </p:spPr>
        <p:txBody>
          <a:bodyPr wrap="square" rtlCol="0">
            <a:spAutoFit/>
          </a:bodyPr>
          <a:lstStyle/>
          <a:p>
            <a:pPr algn="ctr"/>
            <a:r>
              <a:rPr lang="en-US" sz="1400" b="1" dirty="0">
                <a:solidFill>
                  <a:schemeClr val="bg1"/>
                </a:solidFill>
              </a:rPr>
              <a:t>Reduced Presenteeism</a:t>
            </a:r>
          </a:p>
        </p:txBody>
      </p:sp>
      <p:sp>
        <p:nvSpPr>
          <p:cNvPr id="21" name="TextBox 20">
            <a:extLst>
              <a:ext uri="{FF2B5EF4-FFF2-40B4-BE49-F238E27FC236}">
                <a16:creationId xmlns:a16="http://schemas.microsoft.com/office/drawing/2014/main" id="{EBB80F49-8250-B3BD-2162-EF63C7F6F53F}"/>
              </a:ext>
            </a:extLst>
          </p:cNvPr>
          <p:cNvSpPr txBox="1"/>
          <p:nvPr/>
        </p:nvSpPr>
        <p:spPr>
          <a:xfrm>
            <a:off x="6700796" y="2687446"/>
            <a:ext cx="1402518" cy="1107996"/>
          </a:xfrm>
          <a:prstGeom prst="rect">
            <a:avLst/>
          </a:prstGeom>
          <a:noFill/>
        </p:spPr>
        <p:txBody>
          <a:bodyPr wrap="square" rtlCol="0">
            <a:spAutoFit/>
          </a:bodyPr>
          <a:lstStyle/>
          <a:p>
            <a:pPr algn="ctr"/>
            <a:r>
              <a:rPr lang="en-US" sz="1400" b="1" dirty="0">
                <a:solidFill>
                  <a:schemeClr val="bg1"/>
                </a:solidFill>
              </a:rPr>
              <a:t>Reduced </a:t>
            </a:r>
          </a:p>
          <a:p>
            <a:pPr algn="ctr"/>
            <a:r>
              <a:rPr lang="en-US" sz="1400" b="1" dirty="0">
                <a:solidFill>
                  <a:schemeClr val="bg1"/>
                </a:solidFill>
              </a:rPr>
              <a:t>Staff </a:t>
            </a:r>
          </a:p>
          <a:p>
            <a:pPr algn="ctr"/>
            <a:r>
              <a:rPr lang="en-US" sz="1400" b="1" dirty="0">
                <a:solidFill>
                  <a:schemeClr val="bg1"/>
                </a:solidFill>
              </a:rPr>
              <a:t>Turnover </a:t>
            </a:r>
            <a:r>
              <a:rPr lang="en-US" sz="1200" dirty="0">
                <a:solidFill>
                  <a:schemeClr val="bg1"/>
                </a:solidFill>
              </a:rPr>
              <a:t>(Higher Commitment</a:t>
            </a:r>
            <a:r>
              <a:rPr lang="en-US" sz="1200" b="1" dirty="0">
                <a:solidFill>
                  <a:schemeClr val="bg1"/>
                </a:solidFill>
              </a:rPr>
              <a:t>)</a:t>
            </a:r>
          </a:p>
        </p:txBody>
      </p:sp>
      <p:sp>
        <p:nvSpPr>
          <p:cNvPr id="22" name="TextBox 21">
            <a:extLst>
              <a:ext uri="{FF2B5EF4-FFF2-40B4-BE49-F238E27FC236}">
                <a16:creationId xmlns:a16="http://schemas.microsoft.com/office/drawing/2014/main" id="{918B9A95-5891-5142-959C-5A245E5B792E}"/>
              </a:ext>
            </a:extLst>
          </p:cNvPr>
          <p:cNvSpPr txBox="1"/>
          <p:nvPr/>
        </p:nvSpPr>
        <p:spPr>
          <a:xfrm>
            <a:off x="8359067" y="3056278"/>
            <a:ext cx="1491213" cy="923330"/>
          </a:xfrm>
          <a:prstGeom prst="rect">
            <a:avLst/>
          </a:prstGeom>
          <a:noFill/>
        </p:spPr>
        <p:txBody>
          <a:bodyPr wrap="square" rtlCol="0">
            <a:spAutoFit/>
          </a:bodyPr>
          <a:lstStyle/>
          <a:p>
            <a:pPr algn="ctr"/>
            <a:r>
              <a:rPr lang="en-US" b="1" dirty="0">
                <a:solidFill>
                  <a:srgbClr val="5596E1"/>
                </a:solidFill>
              </a:rPr>
              <a:t>Benefits of a Healthy Workplace</a:t>
            </a:r>
          </a:p>
        </p:txBody>
      </p:sp>
    </p:spTree>
    <p:extLst>
      <p:ext uri="{BB962C8B-B14F-4D97-AF65-F5344CB8AC3E}">
        <p14:creationId xmlns:p14="http://schemas.microsoft.com/office/powerpoint/2010/main" val="2986013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80C3DE3-6F5F-AFAF-050E-CFEB17A0D5F6}"/>
              </a:ext>
            </a:extLst>
          </p:cNvPr>
          <p:cNvSpPr/>
          <p:nvPr/>
        </p:nvSpPr>
        <p:spPr>
          <a:xfrm>
            <a:off x="4836920" y="0"/>
            <a:ext cx="7355081"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4827346-62B8-6673-370C-267591C0DB17}"/>
              </a:ext>
            </a:extLst>
          </p:cNvPr>
          <p:cNvSpPr/>
          <p:nvPr/>
        </p:nvSpPr>
        <p:spPr>
          <a:xfrm>
            <a:off x="3" y="0"/>
            <a:ext cx="4836917" cy="581891"/>
          </a:xfrm>
          <a:prstGeom prst="rect">
            <a:avLst/>
          </a:prstGeom>
          <a:solidFill>
            <a:srgbClr val="0932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TextBox 11">
            <a:extLst>
              <a:ext uri="{FF2B5EF4-FFF2-40B4-BE49-F238E27FC236}">
                <a16:creationId xmlns:a16="http://schemas.microsoft.com/office/drawing/2014/main" id="{E8922E64-74AC-01F5-5E94-BEBC7DC292DF}"/>
              </a:ext>
            </a:extLst>
          </p:cNvPr>
          <p:cNvSpPr txBox="1"/>
          <p:nvPr/>
        </p:nvSpPr>
        <p:spPr>
          <a:xfrm>
            <a:off x="490717" y="60215"/>
            <a:ext cx="4081283"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Enrollment Solutions/BiH</a:t>
            </a:r>
            <a:endParaRPr lang="en-US" dirty="0">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797A0991-2396-412C-71C7-84AF894499A8}"/>
              </a:ext>
            </a:extLst>
          </p:cNvPr>
          <p:cNvSpPr txBox="1"/>
          <p:nvPr/>
        </p:nvSpPr>
        <p:spPr>
          <a:xfrm>
            <a:off x="490454" y="1509456"/>
            <a:ext cx="3900477" cy="4401205"/>
          </a:xfrm>
          <a:prstGeom prst="rect">
            <a:avLst/>
          </a:prstGeom>
          <a:noFill/>
        </p:spPr>
        <p:txBody>
          <a:bodyPr wrap="square" rtlCol="0">
            <a:spAutoFit/>
          </a:bodyPr>
          <a:lstStyle/>
          <a:p>
            <a:pPr algn="l"/>
            <a:r>
              <a:rPr lang="en-US" sz="1400" b="1" i="0" u="none" strike="noStrike" baseline="0" dirty="0" err="1">
                <a:solidFill>
                  <a:srgbClr val="002060"/>
                </a:solidFill>
                <a:latin typeface="Arial-BoldMT"/>
              </a:rPr>
              <a:t>BenefitsInHand</a:t>
            </a:r>
            <a:r>
              <a:rPr lang="en-US" sz="1400" b="1" i="0" u="none" strike="noStrike" baseline="0" dirty="0">
                <a:solidFill>
                  <a:srgbClr val="002060"/>
                </a:solidFill>
                <a:latin typeface="Arial-BoldMT"/>
              </a:rPr>
              <a:t> (BiH) is our in-house ben admin solution:</a:t>
            </a:r>
          </a:p>
          <a:p>
            <a:pPr marL="285750" indent="-285750" algn="l">
              <a:buFont typeface="Arial" panose="020B0604020202020204" pitchFamily="34" charset="0"/>
              <a:buChar char="•"/>
            </a:pPr>
            <a:r>
              <a:rPr lang="en-US" sz="1400" b="0" i="0" u="none" strike="noStrike" baseline="0" dirty="0">
                <a:solidFill>
                  <a:srgbClr val="002060"/>
                </a:solidFill>
                <a:latin typeface="ArialMT"/>
              </a:rPr>
              <a:t>Open enrollment, new hire/newly eligible enrollment, life</a:t>
            </a:r>
          </a:p>
          <a:p>
            <a:pPr marL="285750" indent="-285750" algn="l">
              <a:buFont typeface="Arial" panose="020B0604020202020204" pitchFamily="34" charset="0"/>
              <a:buChar char="•"/>
            </a:pPr>
            <a:r>
              <a:rPr lang="en-US" sz="1400" b="0" i="0" u="none" strike="noStrike" baseline="0" dirty="0">
                <a:solidFill>
                  <a:srgbClr val="002060"/>
                </a:solidFill>
                <a:latin typeface="ArialMT"/>
              </a:rPr>
              <a:t>Events, reporting, PTO tracking, onboarding, decision</a:t>
            </a:r>
          </a:p>
          <a:p>
            <a:pPr marL="285750" indent="-285750" algn="l">
              <a:buFont typeface="Arial" panose="020B0604020202020204" pitchFamily="34" charset="0"/>
              <a:buChar char="•"/>
            </a:pPr>
            <a:r>
              <a:rPr lang="en-US" sz="1400" b="0" i="0" u="none" strike="noStrike" baseline="0" dirty="0">
                <a:solidFill>
                  <a:srgbClr val="002060"/>
                </a:solidFill>
                <a:latin typeface="ArialMT"/>
              </a:rPr>
              <a:t>Support, defined contribution and total compensation</a:t>
            </a:r>
          </a:p>
          <a:p>
            <a:pPr marL="285750" indent="-285750" algn="l">
              <a:buFont typeface="Arial" panose="020B0604020202020204" pitchFamily="34" charset="0"/>
              <a:buChar char="•"/>
            </a:pPr>
            <a:r>
              <a:rPr lang="en-US" sz="1400" b="0" i="0" u="none" strike="noStrike" baseline="0" dirty="0">
                <a:solidFill>
                  <a:srgbClr val="002060"/>
                </a:solidFill>
                <a:latin typeface="ArialMT"/>
              </a:rPr>
              <a:t>Statements</a:t>
            </a:r>
          </a:p>
          <a:p>
            <a:pPr marL="285750" indent="-285750" algn="l">
              <a:buFont typeface="Arial" panose="020B0604020202020204" pitchFamily="34" charset="0"/>
              <a:buChar char="•"/>
            </a:pPr>
            <a:r>
              <a:rPr lang="en-US" sz="1400" b="0" i="0" u="none" strike="noStrike" baseline="0" dirty="0">
                <a:solidFill>
                  <a:srgbClr val="002060"/>
                </a:solidFill>
                <a:latin typeface="ArialMT"/>
              </a:rPr>
              <a:t>ACA module for variable hour tracking and 1094/1095</a:t>
            </a:r>
          </a:p>
          <a:p>
            <a:pPr marL="285750" indent="-285750" algn="l">
              <a:buFont typeface="Arial" panose="020B0604020202020204" pitchFamily="34" charset="0"/>
              <a:buChar char="•"/>
            </a:pPr>
            <a:r>
              <a:rPr lang="en-US" sz="1400" b="0" i="0" u="none" strike="noStrike" baseline="0" dirty="0">
                <a:solidFill>
                  <a:srgbClr val="002060"/>
                </a:solidFill>
                <a:latin typeface="ArialMT"/>
              </a:rPr>
              <a:t>Reporting for both self funded and fully insured clients*</a:t>
            </a:r>
          </a:p>
          <a:p>
            <a:pPr marL="285750" indent="-285750" algn="l">
              <a:buFont typeface="Arial" panose="020B0604020202020204" pitchFamily="34" charset="0"/>
              <a:buChar char="•"/>
            </a:pPr>
            <a:r>
              <a:rPr lang="en-US" sz="1400" b="0" i="0" u="none" strike="noStrike" baseline="0" dirty="0">
                <a:solidFill>
                  <a:srgbClr val="002060"/>
                </a:solidFill>
                <a:latin typeface="ArialMT"/>
              </a:rPr>
              <a:t>EDI carrier feeds available for medical, dental and vision, etc.</a:t>
            </a:r>
          </a:p>
          <a:p>
            <a:pPr marL="285750" indent="-285750" algn="l">
              <a:buFont typeface="Arial" panose="020B0604020202020204" pitchFamily="34" charset="0"/>
              <a:buChar char="•"/>
            </a:pPr>
            <a:r>
              <a:rPr lang="en-US" sz="1400" b="0" i="0" u="none" strike="noStrike" baseline="0" dirty="0">
                <a:solidFill>
                  <a:srgbClr val="002060"/>
                </a:solidFill>
                <a:latin typeface="ArialMT"/>
              </a:rPr>
              <a:t>Payroll feeds continuing to be added</a:t>
            </a:r>
          </a:p>
          <a:p>
            <a:pPr marL="285750" indent="-285750" algn="l">
              <a:buFont typeface="Arial" panose="020B0604020202020204" pitchFamily="34" charset="0"/>
              <a:buChar char="•"/>
            </a:pPr>
            <a:endParaRPr lang="en-US" sz="1400" b="0" i="0" u="none" strike="noStrike" baseline="0" dirty="0">
              <a:solidFill>
                <a:srgbClr val="002060"/>
              </a:solidFill>
              <a:latin typeface="ArialMT"/>
            </a:endParaRPr>
          </a:p>
          <a:p>
            <a:pPr algn="l"/>
            <a:r>
              <a:rPr lang="en-US" sz="1400" b="1" i="0" u="none" strike="noStrike" baseline="0" dirty="0" err="1">
                <a:solidFill>
                  <a:srgbClr val="002060"/>
                </a:solidFill>
                <a:latin typeface="Arial-BoldMT"/>
              </a:rPr>
              <a:t>Allsynx</a:t>
            </a:r>
            <a:r>
              <a:rPr lang="en-US" sz="1400" b="1" i="0" u="none" strike="noStrike" baseline="0" dirty="0">
                <a:solidFill>
                  <a:srgbClr val="002060"/>
                </a:solidFill>
                <a:latin typeface="Arial-BoldMT"/>
              </a:rPr>
              <a:t>: </a:t>
            </a:r>
            <a:endParaRPr lang="en-US" sz="1400" b="0" i="0" u="none" strike="noStrike" baseline="0" dirty="0">
              <a:solidFill>
                <a:srgbClr val="002060"/>
              </a:solidFill>
              <a:latin typeface="ArialMT"/>
            </a:endParaRPr>
          </a:p>
          <a:p>
            <a:pPr marL="285750" indent="-285750" algn="l">
              <a:buFont typeface="Arial" panose="020B0604020202020204" pitchFamily="34" charset="0"/>
              <a:buChar char="•"/>
            </a:pPr>
            <a:r>
              <a:rPr lang="en-US" sz="1400" b="0" i="0" u="none" strike="noStrike" baseline="0" dirty="0">
                <a:solidFill>
                  <a:srgbClr val="002060"/>
                </a:solidFill>
                <a:latin typeface="ArialMT"/>
              </a:rPr>
              <a:t>Separate in-house ben admin solution – </a:t>
            </a:r>
            <a:r>
              <a:rPr lang="en-US" sz="1400" b="0" i="0" u="none" strike="noStrike" baseline="0" dirty="0">
                <a:solidFill>
                  <a:srgbClr val="FF21E5"/>
                </a:solidFill>
                <a:latin typeface="ArialMT"/>
              </a:rPr>
              <a:t>more info coming</a:t>
            </a:r>
          </a:p>
        </p:txBody>
      </p:sp>
      <p:sp>
        <p:nvSpPr>
          <p:cNvPr id="27" name="Slide Number Placeholder 26">
            <a:extLst>
              <a:ext uri="{FF2B5EF4-FFF2-40B4-BE49-F238E27FC236}">
                <a16:creationId xmlns:a16="http://schemas.microsoft.com/office/drawing/2014/main" id="{E1844FBC-0351-750B-6E61-A512C39D79B9}"/>
              </a:ext>
            </a:extLst>
          </p:cNvPr>
          <p:cNvSpPr>
            <a:spLocks noGrp="1"/>
          </p:cNvSpPr>
          <p:nvPr>
            <p:ph type="sldNum" sz="quarter" idx="12"/>
          </p:nvPr>
        </p:nvSpPr>
        <p:spPr/>
        <p:txBody>
          <a:bodyPr/>
          <a:lstStyle/>
          <a:p>
            <a:fld id="{BACE0CA2-18B5-4229-9E0B-027848CA4318}" type="slidenum">
              <a:rPr lang="en-US" smtClean="0"/>
              <a:t>15</a:t>
            </a:fld>
            <a:endParaRPr lang="en-US" dirty="0"/>
          </a:p>
        </p:txBody>
      </p:sp>
      <p:pic>
        <p:nvPicPr>
          <p:cNvPr id="3" name="Graphic 2">
            <a:extLst>
              <a:ext uri="{FF2B5EF4-FFF2-40B4-BE49-F238E27FC236}">
                <a16:creationId xmlns:a16="http://schemas.microsoft.com/office/drawing/2014/main" id="{A420CA4F-8175-202B-11D5-0CA547690935}"/>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02" t="5463" r="1429" b="7776"/>
          <a:stretch/>
        </p:blipFill>
        <p:spPr>
          <a:xfrm>
            <a:off x="5131180" y="290945"/>
            <a:ext cx="6766560" cy="5772043"/>
          </a:xfrm>
          <a:prstGeom prst="rect">
            <a:avLst/>
          </a:prstGeom>
          <a:effectLst>
            <a:outerShdw blurRad="50800" dist="38100" dir="2700000" algn="tl" rotWithShape="0">
              <a:prstClr val="black">
                <a:alpha val="40000"/>
              </a:prstClr>
            </a:outerShdw>
          </a:effectLst>
        </p:spPr>
      </p:pic>
      <p:sp>
        <p:nvSpPr>
          <p:cNvPr id="2" name="Slide Number Placeholder 5">
            <a:extLst>
              <a:ext uri="{FF2B5EF4-FFF2-40B4-BE49-F238E27FC236}">
                <a16:creationId xmlns:a16="http://schemas.microsoft.com/office/drawing/2014/main" id="{96C46826-1140-BC2E-A3BC-2FC1608EEB62}"/>
              </a:ext>
            </a:extLst>
          </p:cNvPr>
          <p:cNvSpPr txBox="1">
            <a:spLocks/>
          </p:cNvSpPr>
          <p:nvPr/>
        </p:nvSpPr>
        <p:spPr>
          <a:xfrm>
            <a:off x="10818422" y="6356350"/>
            <a:ext cx="437804"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kern="1200" baseline="0">
                <a:solidFill>
                  <a:srgbClr val="BEC8D7"/>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CE0CA2-18B5-4229-9E0B-027848CA4318}" type="slidenum">
              <a:rPr lang="en-US" smtClean="0">
                <a:solidFill>
                  <a:schemeClr val="bg1"/>
                </a:solidFill>
              </a:rPr>
              <a:pPr/>
              <a:t>15</a:t>
            </a:fld>
            <a:endParaRPr lang="en-US" dirty="0">
              <a:solidFill>
                <a:schemeClr val="bg1"/>
              </a:solidFill>
            </a:endParaRPr>
          </a:p>
        </p:txBody>
      </p:sp>
      <p:pic>
        <p:nvPicPr>
          <p:cNvPr id="4" name="Picture 3" descr="A white letter in a circle&#10;&#10;Description automatically generated">
            <a:extLst>
              <a:ext uri="{FF2B5EF4-FFF2-40B4-BE49-F238E27FC236}">
                <a16:creationId xmlns:a16="http://schemas.microsoft.com/office/drawing/2014/main" id="{F08094A7-AA68-EB4B-1193-86768FBD42A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044" r="-1"/>
          <a:stretch/>
        </p:blipFill>
        <p:spPr>
          <a:xfrm>
            <a:off x="11441618" y="6261653"/>
            <a:ext cx="578190" cy="596347"/>
          </a:xfrm>
          <a:prstGeom prst="rect">
            <a:avLst/>
          </a:prstGeom>
        </p:spPr>
      </p:pic>
      <p:sp>
        <p:nvSpPr>
          <p:cNvPr id="9" name="Title 29">
            <a:extLst>
              <a:ext uri="{FF2B5EF4-FFF2-40B4-BE49-F238E27FC236}">
                <a16:creationId xmlns:a16="http://schemas.microsoft.com/office/drawing/2014/main" id="{0054C8B3-156C-E4BE-855D-69D99D685FC5}"/>
              </a:ext>
            </a:extLst>
          </p:cNvPr>
          <p:cNvSpPr txBox="1">
            <a:spLocks/>
          </p:cNvSpPr>
          <p:nvPr/>
        </p:nvSpPr>
        <p:spPr>
          <a:xfrm>
            <a:off x="490450" y="821229"/>
            <a:ext cx="2202873" cy="282633"/>
          </a:xfrm>
          <a:prstGeom prst="rect">
            <a:avLst/>
          </a:prstGeom>
          <a:noFill/>
        </p:spPr>
        <p:txBody>
          <a:bodyPr wrap="square">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5596E1"/>
                </a:solidFill>
                <a:latin typeface="Arial" panose="020B0604020202020204" pitchFamily="34" charset="0"/>
                <a:cs typeface="Arial" panose="020B0604020202020204" pitchFamily="34" charset="0"/>
              </a:rPr>
              <a:t>Day Two Services</a:t>
            </a:r>
            <a:r>
              <a:rPr lang="en-US" sz="1100" b="1" baseline="80000" dirty="0">
                <a:solidFill>
                  <a:srgbClr val="5596E1"/>
                </a:solidFill>
                <a:latin typeface="Arial" panose="020B0604020202020204" pitchFamily="34" charset="0"/>
                <a:cs typeface="Arial" panose="020B0604020202020204" pitchFamily="34" charset="0"/>
              </a:rPr>
              <a:t>®</a:t>
            </a:r>
            <a:r>
              <a:rPr lang="en-US" sz="3200" b="1" dirty="0">
                <a:solidFill>
                  <a:srgbClr val="5596E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99714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group of people looking at a computer&#10;&#10;Description automatically generated">
            <a:extLst>
              <a:ext uri="{FF2B5EF4-FFF2-40B4-BE49-F238E27FC236}">
                <a16:creationId xmlns:a16="http://schemas.microsoft.com/office/drawing/2014/main" id="{E098D08B-C1D6-EDA0-28B5-7522C89D3966}"/>
              </a:ext>
            </a:extLst>
          </p:cNvPr>
          <p:cNvPicPr>
            <a:picLocks noChangeAspect="1"/>
          </p:cNvPicPr>
          <p:nvPr/>
        </p:nvPicPr>
        <p:blipFill rotWithShape="1">
          <a:blip r:embed="rId3">
            <a:extLst>
              <a:ext uri="{28A0092B-C50C-407E-A947-70E740481C1C}">
                <a14:useLocalDpi xmlns:a14="http://schemas.microsoft.com/office/drawing/2010/main" val="0"/>
              </a:ext>
            </a:extLst>
          </a:blip>
          <a:srcRect l="15423" r="13651"/>
          <a:stretch/>
        </p:blipFill>
        <p:spPr>
          <a:xfrm>
            <a:off x="4204009" y="0"/>
            <a:ext cx="7987991" cy="6858000"/>
          </a:xfrm>
          <a:prstGeom prst="rect">
            <a:avLst/>
          </a:prstGeom>
        </p:spPr>
      </p:pic>
      <p:sp>
        <p:nvSpPr>
          <p:cNvPr id="11" name="Rectangle 10">
            <a:extLst>
              <a:ext uri="{FF2B5EF4-FFF2-40B4-BE49-F238E27FC236}">
                <a16:creationId xmlns:a16="http://schemas.microsoft.com/office/drawing/2014/main" id="{34827346-62B8-6673-370C-267591C0DB17}"/>
              </a:ext>
            </a:extLst>
          </p:cNvPr>
          <p:cNvSpPr/>
          <p:nvPr/>
        </p:nvSpPr>
        <p:spPr>
          <a:xfrm>
            <a:off x="0" y="0"/>
            <a:ext cx="4204009" cy="581891"/>
          </a:xfrm>
          <a:prstGeom prst="rect">
            <a:avLst/>
          </a:prstGeom>
          <a:solidFill>
            <a:srgbClr val="0932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TextBox 11">
            <a:extLst>
              <a:ext uri="{FF2B5EF4-FFF2-40B4-BE49-F238E27FC236}">
                <a16:creationId xmlns:a16="http://schemas.microsoft.com/office/drawing/2014/main" id="{E8922E64-74AC-01F5-5E94-BEBC7DC292DF}"/>
              </a:ext>
            </a:extLst>
          </p:cNvPr>
          <p:cNvSpPr txBox="1"/>
          <p:nvPr/>
        </p:nvSpPr>
        <p:spPr>
          <a:xfrm>
            <a:off x="490717" y="60215"/>
            <a:ext cx="4081283"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HR Services</a:t>
            </a:r>
            <a:endParaRPr lang="en-US" dirty="0">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797A0991-2396-412C-71C7-84AF894499A8}"/>
              </a:ext>
            </a:extLst>
          </p:cNvPr>
          <p:cNvSpPr txBox="1"/>
          <p:nvPr/>
        </p:nvSpPr>
        <p:spPr>
          <a:xfrm>
            <a:off x="490454" y="1509456"/>
            <a:ext cx="4175550" cy="3284041"/>
          </a:xfrm>
          <a:prstGeom prst="rect">
            <a:avLst/>
          </a:prstGeom>
          <a:noFill/>
        </p:spPr>
        <p:txBody>
          <a:bodyPr wrap="square" rtlCol="0">
            <a:spAutoFit/>
          </a:bodyPr>
          <a:lstStyle/>
          <a:p>
            <a:pPr algn="l">
              <a:lnSpc>
                <a:spcPct val="150000"/>
              </a:lnSpc>
            </a:pPr>
            <a:r>
              <a:rPr lang="en-US" sz="1400" b="1" i="0" u="none" strike="noStrike" baseline="0" dirty="0">
                <a:solidFill>
                  <a:srgbClr val="002060"/>
                </a:solidFill>
                <a:latin typeface="Arial-BoldMT"/>
              </a:rPr>
              <a:t>Multiple HR Professionals</a:t>
            </a:r>
          </a:p>
          <a:p>
            <a:pPr marL="285750" indent="-285750" algn="l">
              <a:lnSpc>
                <a:spcPct val="150000"/>
              </a:lnSpc>
              <a:buFont typeface="Arial" panose="020B0604020202020204" pitchFamily="34" charset="0"/>
              <a:buChar char="•"/>
            </a:pPr>
            <a:r>
              <a:rPr lang="en-US" sz="1400" b="0" i="0" u="none" strike="noStrike" baseline="0" dirty="0">
                <a:solidFill>
                  <a:srgbClr val="002060"/>
                </a:solidFill>
                <a:latin typeface="ArialMT"/>
              </a:rPr>
              <a:t>Grow HR consulting</a:t>
            </a:r>
          </a:p>
          <a:p>
            <a:pPr marL="285750" indent="-285750" algn="l">
              <a:lnSpc>
                <a:spcPct val="150000"/>
              </a:lnSpc>
              <a:buFont typeface="Arial" panose="020B0604020202020204" pitchFamily="34" charset="0"/>
              <a:buChar char="•"/>
            </a:pPr>
            <a:r>
              <a:rPr lang="en-US" sz="1400" b="0" i="0" u="none" strike="noStrike" baseline="0" dirty="0">
                <a:solidFill>
                  <a:srgbClr val="002060"/>
                </a:solidFill>
                <a:latin typeface="ArialMT"/>
              </a:rPr>
              <a:t>Management training and speaking</a:t>
            </a:r>
          </a:p>
          <a:p>
            <a:pPr marL="285750" indent="-285750" algn="l">
              <a:lnSpc>
                <a:spcPct val="150000"/>
              </a:lnSpc>
              <a:buFont typeface="Arial" panose="020B0604020202020204" pitchFamily="34" charset="0"/>
              <a:buChar char="•"/>
            </a:pPr>
            <a:r>
              <a:rPr lang="en-US" sz="1400" b="0" i="0" u="none" strike="noStrike" baseline="0" dirty="0">
                <a:solidFill>
                  <a:srgbClr val="002060"/>
                </a:solidFill>
                <a:latin typeface="ArialMT"/>
              </a:rPr>
              <a:t>Investigations/audits</a:t>
            </a:r>
          </a:p>
          <a:p>
            <a:pPr marL="285750" indent="-285750" algn="l">
              <a:lnSpc>
                <a:spcPct val="150000"/>
              </a:lnSpc>
              <a:buFont typeface="Arial" panose="020B0604020202020204" pitchFamily="34" charset="0"/>
              <a:buChar char="•"/>
            </a:pPr>
            <a:r>
              <a:rPr lang="en-US" sz="1400" b="0" i="0" u="none" strike="noStrike" baseline="0" dirty="0">
                <a:solidFill>
                  <a:srgbClr val="002060"/>
                </a:solidFill>
                <a:latin typeface="ArialMT"/>
              </a:rPr>
              <a:t>Workplace safety</a:t>
            </a:r>
          </a:p>
          <a:p>
            <a:pPr marL="285750" indent="-285750" algn="l">
              <a:lnSpc>
                <a:spcPct val="150000"/>
              </a:lnSpc>
              <a:buFont typeface="Arial" panose="020B0604020202020204" pitchFamily="34" charset="0"/>
              <a:buChar char="•"/>
            </a:pPr>
            <a:r>
              <a:rPr lang="en-US" sz="1400" b="0" i="0" u="none" strike="noStrike" baseline="0" dirty="0">
                <a:solidFill>
                  <a:srgbClr val="002060"/>
                </a:solidFill>
                <a:latin typeface="ArialMT"/>
              </a:rPr>
              <a:t>Employee handbooks</a:t>
            </a:r>
          </a:p>
          <a:p>
            <a:pPr marL="285750" indent="-285750" algn="l">
              <a:lnSpc>
                <a:spcPct val="150000"/>
              </a:lnSpc>
              <a:buFont typeface="Arial" panose="020B0604020202020204" pitchFamily="34" charset="0"/>
              <a:buChar char="•"/>
            </a:pPr>
            <a:r>
              <a:rPr lang="en-US" sz="1400" b="0" i="0" u="none" strike="noStrike" baseline="0" dirty="0">
                <a:solidFill>
                  <a:srgbClr val="002060"/>
                </a:solidFill>
                <a:latin typeface="ArialMT"/>
              </a:rPr>
              <a:t>Executive searches</a:t>
            </a:r>
          </a:p>
          <a:p>
            <a:pPr algn="l">
              <a:lnSpc>
                <a:spcPct val="150000"/>
              </a:lnSpc>
            </a:pPr>
            <a:endParaRPr lang="en-US" sz="1400" b="0" i="0" u="none" strike="noStrike" baseline="0" dirty="0">
              <a:solidFill>
                <a:srgbClr val="002060"/>
              </a:solidFill>
              <a:latin typeface="ArialMT"/>
            </a:endParaRPr>
          </a:p>
          <a:p>
            <a:pPr algn="l">
              <a:lnSpc>
                <a:spcPct val="150000"/>
              </a:lnSpc>
            </a:pPr>
            <a:r>
              <a:rPr lang="en-US" sz="1400" b="1" i="0" u="none" strike="noStrike" baseline="0" dirty="0">
                <a:solidFill>
                  <a:srgbClr val="002060"/>
                </a:solidFill>
                <a:latin typeface="Arial-BoldMT"/>
              </a:rPr>
              <a:t>Multiple HR Professionals</a:t>
            </a:r>
          </a:p>
          <a:p>
            <a:pPr marL="285750" indent="-285750" algn="l">
              <a:lnSpc>
                <a:spcPct val="150000"/>
              </a:lnSpc>
              <a:buFont typeface="Arial" panose="020B0604020202020204" pitchFamily="34" charset="0"/>
              <a:buChar char="•"/>
            </a:pPr>
            <a:r>
              <a:rPr lang="en-US" sz="1400" b="0" i="0" u="none" strike="noStrike" baseline="0" dirty="0">
                <a:solidFill>
                  <a:srgbClr val="002060"/>
                </a:solidFill>
                <a:latin typeface="ArialMT"/>
              </a:rPr>
              <a:t>Real HR outsourcing/insourcing</a:t>
            </a:r>
          </a:p>
        </p:txBody>
      </p:sp>
      <p:sp>
        <p:nvSpPr>
          <p:cNvPr id="27" name="Slide Number Placeholder 26">
            <a:extLst>
              <a:ext uri="{FF2B5EF4-FFF2-40B4-BE49-F238E27FC236}">
                <a16:creationId xmlns:a16="http://schemas.microsoft.com/office/drawing/2014/main" id="{E1844FBC-0351-750B-6E61-A512C39D79B9}"/>
              </a:ext>
            </a:extLst>
          </p:cNvPr>
          <p:cNvSpPr>
            <a:spLocks noGrp="1"/>
          </p:cNvSpPr>
          <p:nvPr>
            <p:ph type="sldNum" sz="quarter" idx="12"/>
          </p:nvPr>
        </p:nvSpPr>
        <p:spPr/>
        <p:txBody>
          <a:bodyPr/>
          <a:lstStyle/>
          <a:p>
            <a:fld id="{BACE0CA2-18B5-4229-9E0B-027848CA4318}" type="slidenum">
              <a:rPr lang="en-US" smtClean="0"/>
              <a:t>16</a:t>
            </a:fld>
            <a:endParaRPr lang="en-US" dirty="0"/>
          </a:p>
        </p:txBody>
      </p:sp>
      <p:sp>
        <p:nvSpPr>
          <p:cNvPr id="2" name="Slide Number Placeholder 5">
            <a:extLst>
              <a:ext uri="{FF2B5EF4-FFF2-40B4-BE49-F238E27FC236}">
                <a16:creationId xmlns:a16="http://schemas.microsoft.com/office/drawing/2014/main" id="{649B7D19-9AC0-DE36-97E6-AFF8B939C085}"/>
              </a:ext>
            </a:extLst>
          </p:cNvPr>
          <p:cNvSpPr txBox="1">
            <a:spLocks/>
          </p:cNvSpPr>
          <p:nvPr/>
        </p:nvSpPr>
        <p:spPr>
          <a:xfrm>
            <a:off x="10818422" y="6356350"/>
            <a:ext cx="437804"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kern="1200" baseline="0">
                <a:solidFill>
                  <a:srgbClr val="BEC8D7"/>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CE0CA2-18B5-4229-9E0B-027848CA4318}" type="slidenum">
              <a:rPr lang="en-US" smtClean="0">
                <a:solidFill>
                  <a:schemeClr val="bg1"/>
                </a:solidFill>
              </a:rPr>
              <a:pPr/>
              <a:t>16</a:t>
            </a:fld>
            <a:endParaRPr lang="en-US" dirty="0">
              <a:solidFill>
                <a:schemeClr val="bg1"/>
              </a:solidFill>
            </a:endParaRPr>
          </a:p>
        </p:txBody>
      </p:sp>
      <p:pic>
        <p:nvPicPr>
          <p:cNvPr id="3" name="Picture 2" descr="A white letter in a circle&#10;&#10;Description automatically generated">
            <a:extLst>
              <a:ext uri="{FF2B5EF4-FFF2-40B4-BE49-F238E27FC236}">
                <a16:creationId xmlns:a16="http://schemas.microsoft.com/office/drawing/2014/main" id="{CD6A7119-EE84-103D-5A2C-7534EA0D392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044" r="-1"/>
          <a:stretch/>
        </p:blipFill>
        <p:spPr>
          <a:xfrm>
            <a:off x="11441618" y="6261653"/>
            <a:ext cx="578190" cy="596347"/>
          </a:xfrm>
          <a:prstGeom prst="rect">
            <a:avLst/>
          </a:prstGeom>
        </p:spPr>
      </p:pic>
      <p:sp>
        <p:nvSpPr>
          <p:cNvPr id="14" name="Title 29">
            <a:extLst>
              <a:ext uri="{FF2B5EF4-FFF2-40B4-BE49-F238E27FC236}">
                <a16:creationId xmlns:a16="http://schemas.microsoft.com/office/drawing/2014/main" id="{5E73BDDA-B718-5629-10BB-3834FEC01F4C}"/>
              </a:ext>
            </a:extLst>
          </p:cNvPr>
          <p:cNvSpPr txBox="1">
            <a:spLocks/>
          </p:cNvSpPr>
          <p:nvPr/>
        </p:nvSpPr>
        <p:spPr>
          <a:xfrm>
            <a:off x="490450" y="821229"/>
            <a:ext cx="2202873" cy="282633"/>
          </a:xfrm>
          <a:prstGeom prst="rect">
            <a:avLst/>
          </a:prstGeom>
          <a:noFill/>
        </p:spPr>
        <p:txBody>
          <a:bodyPr wrap="square">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5596E1"/>
                </a:solidFill>
                <a:latin typeface="Arial" panose="020B0604020202020204" pitchFamily="34" charset="0"/>
                <a:cs typeface="Arial" panose="020B0604020202020204" pitchFamily="34" charset="0"/>
              </a:rPr>
              <a:t>Day Two Services</a:t>
            </a:r>
            <a:r>
              <a:rPr lang="en-US" sz="1100" b="1" baseline="80000" dirty="0">
                <a:solidFill>
                  <a:srgbClr val="5596E1"/>
                </a:solidFill>
                <a:latin typeface="Arial" panose="020B0604020202020204" pitchFamily="34" charset="0"/>
                <a:cs typeface="Arial" panose="020B0604020202020204" pitchFamily="34" charset="0"/>
              </a:rPr>
              <a:t>®</a:t>
            </a:r>
            <a:r>
              <a:rPr lang="en-US" sz="3200" b="1" dirty="0">
                <a:solidFill>
                  <a:srgbClr val="5596E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53338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4484D97F-CED1-8455-A5EE-259B1B916121}"/>
              </a:ext>
            </a:extLst>
          </p:cNvPr>
          <p:cNvSpPr/>
          <p:nvPr/>
        </p:nvSpPr>
        <p:spPr>
          <a:xfrm>
            <a:off x="4836920" y="0"/>
            <a:ext cx="7355081"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4827346-62B8-6673-370C-267591C0DB17}"/>
              </a:ext>
            </a:extLst>
          </p:cNvPr>
          <p:cNvSpPr/>
          <p:nvPr/>
        </p:nvSpPr>
        <p:spPr>
          <a:xfrm>
            <a:off x="0" y="0"/>
            <a:ext cx="4836920" cy="581891"/>
          </a:xfrm>
          <a:prstGeom prst="rect">
            <a:avLst/>
          </a:prstGeom>
          <a:solidFill>
            <a:srgbClr val="0932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TextBox 11">
            <a:extLst>
              <a:ext uri="{FF2B5EF4-FFF2-40B4-BE49-F238E27FC236}">
                <a16:creationId xmlns:a16="http://schemas.microsoft.com/office/drawing/2014/main" id="{E8922E64-74AC-01F5-5E94-BEBC7DC292DF}"/>
              </a:ext>
            </a:extLst>
          </p:cNvPr>
          <p:cNvSpPr txBox="1"/>
          <p:nvPr/>
        </p:nvSpPr>
        <p:spPr>
          <a:xfrm>
            <a:off x="490717" y="60215"/>
            <a:ext cx="4081283"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HR Services</a:t>
            </a:r>
            <a:endParaRPr lang="en-US" dirty="0">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797A0991-2396-412C-71C7-84AF894499A8}"/>
              </a:ext>
            </a:extLst>
          </p:cNvPr>
          <p:cNvSpPr txBox="1"/>
          <p:nvPr/>
        </p:nvSpPr>
        <p:spPr>
          <a:xfrm>
            <a:off x="490454" y="1509456"/>
            <a:ext cx="4175550" cy="2637710"/>
          </a:xfrm>
          <a:prstGeom prst="rect">
            <a:avLst/>
          </a:prstGeom>
          <a:noFill/>
        </p:spPr>
        <p:txBody>
          <a:bodyPr wrap="square" rtlCol="0">
            <a:spAutoFit/>
          </a:bodyPr>
          <a:lstStyle/>
          <a:p>
            <a:pPr algn="l">
              <a:lnSpc>
                <a:spcPct val="150000"/>
              </a:lnSpc>
            </a:pPr>
            <a:r>
              <a:rPr lang="en-US" sz="1400" b="1" i="0" u="none" strike="noStrike" baseline="0" dirty="0">
                <a:solidFill>
                  <a:srgbClr val="002060"/>
                </a:solidFill>
                <a:latin typeface="Arial-BoldMT"/>
              </a:rPr>
              <a:t>Multiple Professionals/Disciplines</a:t>
            </a:r>
          </a:p>
          <a:p>
            <a:pPr marL="285750" indent="-285750" algn="l">
              <a:lnSpc>
                <a:spcPct val="150000"/>
              </a:lnSpc>
              <a:buFont typeface="Arial" panose="020B0604020202020204" pitchFamily="34" charset="0"/>
              <a:buChar char="•"/>
            </a:pPr>
            <a:r>
              <a:rPr lang="en-US" sz="1400" b="0" i="0" u="none" strike="noStrike" baseline="0" dirty="0">
                <a:solidFill>
                  <a:srgbClr val="093254"/>
                </a:solidFill>
                <a:latin typeface="ArialMT"/>
              </a:rPr>
              <a:t>Qualified/non-qualified plans</a:t>
            </a:r>
          </a:p>
          <a:p>
            <a:pPr marL="285750" indent="-285750" algn="l">
              <a:lnSpc>
                <a:spcPct val="150000"/>
              </a:lnSpc>
              <a:buFont typeface="Arial" panose="020B0604020202020204" pitchFamily="34" charset="0"/>
              <a:buChar char="•"/>
            </a:pPr>
            <a:r>
              <a:rPr lang="en-US" sz="1400" b="0" i="0" u="none" strike="noStrike" baseline="0" dirty="0">
                <a:solidFill>
                  <a:srgbClr val="093254"/>
                </a:solidFill>
                <a:latin typeface="ArialMT"/>
              </a:rPr>
              <a:t>401(k)/403(b)/DB plans</a:t>
            </a:r>
          </a:p>
          <a:p>
            <a:pPr marL="285750" indent="-285750" algn="l">
              <a:lnSpc>
                <a:spcPct val="150000"/>
              </a:lnSpc>
              <a:buFont typeface="Arial" panose="020B0604020202020204" pitchFamily="34" charset="0"/>
              <a:buChar char="•"/>
            </a:pPr>
            <a:r>
              <a:rPr lang="en-US" sz="1400" b="0" i="0" u="none" strike="noStrike" baseline="0" dirty="0">
                <a:solidFill>
                  <a:srgbClr val="093254"/>
                </a:solidFill>
                <a:latin typeface="ArialMT"/>
              </a:rPr>
              <a:t>Executive compensation/deferred compensation</a:t>
            </a:r>
          </a:p>
          <a:p>
            <a:pPr marL="285750" indent="-285750" algn="l">
              <a:lnSpc>
                <a:spcPct val="150000"/>
              </a:lnSpc>
              <a:buFont typeface="Arial" panose="020B0604020202020204" pitchFamily="34" charset="0"/>
              <a:buChar char="•"/>
            </a:pPr>
            <a:r>
              <a:rPr lang="en-US" sz="1400" b="0" i="0" u="none" strike="noStrike" baseline="0" dirty="0">
                <a:solidFill>
                  <a:srgbClr val="093254"/>
                </a:solidFill>
                <a:latin typeface="ArialMT"/>
              </a:rPr>
              <a:t>Key Man/Buy-Sell Agreements</a:t>
            </a:r>
          </a:p>
          <a:p>
            <a:pPr marL="285750" indent="-285750" algn="l">
              <a:lnSpc>
                <a:spcPct val="150000"/>
              </a:lnSpc>
              <a:buFont typeface="Arial" panose="020B0604020202020204" pitchFamily="34" charset="0"/>
              <a:buChar char="•"/>
            </a:pPr>
            <a:r>
              <a:rPr lang="en-US" sz="1400" b="0" i="0" u="none" strike="noStrike" baseline="0" dirty="0">
                <a:solidFill>
                  <a:srgbClr val="093254"/>
                </a:solidFill>
                <a:latin typeface="ArialMT"/>
              </a:rPr>
              <a:t>Estate planning</a:t>
            </a:r>
          </a:p>
          <a:p>
            <a:pPr marL="285750" indent="-285750" algn="l">
              <a:lnSpc>
                <a:spcPct val="150000"/>
              </a:lnSpc>
              <a:buFont typeface="Arial" panose="020B0604020202020204" pitchFamily="34" charset="0"/>
              <a:buChar char="•"/>
            </a:pPr>
            <a:r>
              <a:rPr lang="en-US" sz="1400" b="0" i="0" u="none" strike="noStrike" baseline="0" dirty="0">
                <a:solidFill>
                  <a:srgbClr val="093254"/>
                </a:solidFill>
                <a:latin typeface="ArialMT"/>
              </a:rPr>
              <a:t>Wealth Preservation Plan/</a:t>
            </a:r>
            <a:r>
              <a:rPr lang="en-US" sz="1400" b="0" i="0" u="none" strike="noStrike" baseline="0" dirty="0" err="1">
                <a:solidFill>
                  <a:srgbClr val="093254"/>
                </a:solidFill>
                <a:latin typeface="ArialMT"/>
              </a:rPr>
              <a:t>ParadigmPlan</a:t>
            </a:r>
            <a:endParaRPr lang="en-US" sz="1400" b="0" i="0" u="none" strike="noStrike" baseline="0" dirty="0">
              <a:solidFill>
                <a:srgbClr val="002060"/>
              </a:solidFill>
              <a:latin typeface="ArialMT"/>
            </a:endParaRPr>
          </a:p>
        </p:txBody>
      </p:sp>
      <p:sp>
        <p:nvSpPr>
          <p:cNvPr id="27" name="Slide Number Placeholder 26">
            <a:extLst>
              <a:ext uri="{FF2B5EF4-FFF2-40B4-BE49-F238E27FC236}">
                <a16:creationId xmlns:a16="http://schemas.microsoft.com/office/drawing/2014/main" id="{E1844FBC-0351-750B-6E61-A512C39D79B9}"/>
              </a:ext>
            </a:extLst>
          </p:cNvPr>
          <p:cNvSpPr>
            <a:spLocks noGrp="1"/>
          </p:cNvSpPr>
          <p:nvPr>
            <p:ph type="sldNum" sz="quarter" idx="12"/>
          </p:nvPr>
        </p:nvSpPr>
        <p:spPr/>
        <p:txBody>
          <a:bodyPr/>
          <a:lstStyle/>
          <a:p>
            <a:fld id="{BACE0CA2-18B5-4229-9E0B-027848CA4318}" type="slidenum">
              <a:rPr lang="en-US" smtClean="0"/>
              <a:t>17</a:t>
            </a:fld>
            <a:endParaRPr lang="en-US" dirty="0"/>
          </a:p>
        </p:txBody>
      </p:sp>
      <p:sp>
        <p:nvSpPr>
          <p:cNvPr id="9" name="Title 29">
            <a:extLst>
              <a:ext uri="{FF2B5EF4-FFF2-40B4-BE49-F238E27FC236}">
                <a16:creationId xmlns:a16="http://schemas.microsoft.com/office/drawing/2014/main" id="{11A5092A-9CCD-F28C-5BA2-89EFDA9AF92B}"/>
              </a:ext>
            </a:extLst>
          </p:cNvPr>
          <p:cNvSpPr txBox="1">
            <a:spLocks/>
          </p:cNvSpPr>
          <p:nvPr/>
        </p:nvSpPr>
        <p:spPr>
          <a:xfrm>
            <a:off x="490450" y="821229"/>
            <a:ext cx="2202873" cy="282633"/>
          </a:xfrm>
          <a:prstGeom prst="rect">
            <a:avLst/>
          </a:prstGeom>
          <a:noFill/>
        </p:spPr>
        <p:txBody>
          <a:bodyPr wrap="square">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5596E1"/>
                </a:solidFill>
                <a:latin typeface="Arial" panose="020B0604020202020204" pitchFamily="34" charset="0"/>
                <a:cs typeface="Arial" panose="020B0604020202020204" pitchFamily="34" charset="0"/>
              </a:rPr>
              <a:t>Day Two Services</a:t>
            </a:r>
            <a:r>
              <a:rPr lang="en-US" sz="1100" b="1" baseline="80000" dirty="0">
                <a:solidFill>
                  <a:srgbClr val="5596E1"/>
                </a:solidFill>
                <a:latin typeface="Arial" panose="020B0604020202020204" pitchFamily="34" charset="0"/>
                <a:cs typeface="Arial" panose="020B0604020202020204" pitchFamily="34" charset="0"/>
              </a:rPr>
              <a:t>®</a:t>
            </a:r>
            <a:r>
              <a:rPr lang="en-US" sz="3200" b="1" dirty="0">
                <a:solidFill>
                  <a:srgbClr val="5596E1"/>
                </a:solidFill>
                <a:latin typeface="Arial" panose="020B0604020202020204" pitchFamily="34" charset="0"/>
                <a:cs typeface="Arial" panose="020B0604020202020204" pitchFamily="34" charset="0"/>
              </a:rPr>
              <a:t> </a:t>
            </a:r>
          </a:p>
        </p:txBody>
      </p:sp>
      <p:grpSp>
        <p:nvGrpSpPr>
          <p:cNvPr id="49" name="Group 48">
            <a:extLst>
              <a:ext uri="{FF2B5EF4-FFF2-40B4-BE49-F238E27FC236}">
                <a16:creationId xmlns:a16="http://schemas.microsoft.com/office/drawing/2014/main" id="{CC023331-EE83-24D8-74DE-A73ABB1F4953}"/>
              </a:ext>
            </a:extLst>
          </p:cNvPr>
          <p:cNvGrpSpPr/>
          <p:nvPr/>
        </p:nvGrpSpPr>
        <p:grpSpPr>
          <a:xfrm>
            <a:off x="6187749" y="1132056"/>
            <a:ext cx="4630673" cy="4630673"/>
            <a:chOff x="6625553" y="1132056"/>
            <a:chExt cx="4630673" cy="4630673"/>
          </a:xfrm>
        </p:grpSpPr>
        <p:pic>
          <p:nvPicPr>
            <p:cNvPr id="14" name="Graphic 13">
              <a:extLst>
                <a:ext uri="{FF2B5EF4-FFF2-40B4-BE49-F238E27FC236}">
                  <a16:creationId xmlns:a16="http://schemas.microsoft.com/office/drawing/2014/main" id="{52B520B0-E1DC-8899-5A63-2D05B105D6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25553" y="1132056"/>
              <a:ext cx="4630673" cy="4630673"/>
            </a:xfrm>
            <a:prstGeom prst="rect">
              <a:avLst/>
            </a:prstGeom>
          </p:spPr>
        </p:pic>
        <p:sp>
          <p:nvSpPr>
            <p:cNvPr id="15" name="TextBox 14">
              <a:extLst>
                <a:ext uri="{FF2B5EF4-FFF2-40B4-BE49-F238E27FC236}">
                  <a16:creationId xmlns:a16="http://schemas.microsoft.com/office/drawing/2014/main" id="{7567D508-90E5-DCE0-A5EA-4E731093BC98}"/>
                </a:ext>
              </a:extLst>
            </p:cNvPr>
            <p:cNvSpPr txBox="1">
              <a:spLocks/>
            </p:cNvSpPr>
            <p:nvPr/>
          </p:nvSpPr>
          <p:spPr>
            <a:xfrm>
              <a:off x="8235786" y="1513023"/>
              <a:ext cx="1248936" cy="553998"/>
            </a:xfrm>
            <a:prstGeom prst="rect">
              <a:avLst/>
            </a:prstGeom>
            <a:noFill/>
          </p:spPr>
          <p:txBody>
            <a:bodyPr wrap="square" rtlCol="0">
              <a:spAutoFit/>
            </a:bodyPr>
            <a:lstStyle/>
            <a:p>
              <a:pPr algn="ctr"/>
              <a:r>
                <a:rPr lang="en-US" sz="1000" b="1" dirty="0">
                  <a:solidFill>
                    <a:srgbClr val="002060"/>
                  </a:solidFill>
                </a:rPr>
                <a:t>Maintain reasonable expenses</a:t>
              </a:r>
            </a:p>
          </p:txBody>
        </p:sp>
        <p:sp>
          <p:nvSpPr>
            <p:cNvPr id="16" name="TextBox 15">
              <a:extLst>
                <a:ext uri="{FF2B5EF4-FFF2-40B4-BE49-F238E27FC236}">
                  <a16:creationId xmlns:a16="http://schemas.microsoft.com/office/drawing/2014/main" id="{842C791A-D022-E0F6-242F-66EAADDCAC13}"/>
                </a:ext>
              </a:extLst>
            </p:cNvPr>
            <p:cNvSpPr txBox="1">
              <a:spLocks/>
            </p:cNvSpPr>
            <p:nvPr/>
          </p:nvSpPr>
          <p:spPr>
            <a:xfrm>
              <a:off x="7053613" y="1919157"/>
              <a:ext cx="875654" cy="1015663"/>
            </a:xfrm>
            <a:prstGeom prst="rect">
              <a:avLst/>
            </a:prstGeom>
            <a:noFill/>
          </p:spPr>
          <p:txBody>
            <a:bodyPr wrap="square" rtlCol="0">
              <a:spAutoFit/>
            </a:bodyPr>
            <a:lstStyle/>
            <a:p>
              <a:pPr algn="ctr"/>
              <a:r>
                <a:rPr lang="en-US" sz="1000" b="1" dirty="0">
                  <a:solidFill>
                    <a:schemeClr val="bg1"/>
                  </a:solidFill>
                </a:rPr>
                <a:t>Support you to maintain a financially healthy workforce</a:t>
              </a:r>
            </a:p>
          </p:txBody>
        </p:sp>
        <p:sp>
          <p:nvSpPr>
            <p:cNvPr id="17" name="TextBox 16">
              <a:extLst>
                <a:ext uri="{FF2B5EF4-FFF2-40B4-BE49-F238E27FC236}">
                  <a16:creationId xmlns:a16="http://schemas.microsoft.com/office/drawing/2014/main" id="{5CF3FE0D-4D09-9D8E-898C-DED3450E6D5C}"/>
                </a:ext>
              </a:extLst>
            </p:cNvPr>
            <p:cNvSpPr txBox="1">
              <a:spLocks/>
            </p:cNvSpPr>
            <p:nvPr/>
          </p:nvSpPr>
          <p:spPr>
            <a:xfrm>
              <a:off x="9982847" y="1988843"/>
              <a:ext cx="875654" cy="1015663"/>
            </a:xfrm>
            <a:prstGeom prst="rect">
              <a:avLst/>
            </a:prstGeom>
            <a:noFill/>
          </p:spPr>
          <p:txBody>
            <a:bodyPr wrap="square" rtlCol="0">
              <a:spAutoFit/>
            </a:bodyPr>
            <a:lstStyle/>
            <a:p>
              <a:pPr algn="ctr"/>
              <a:r>
                <a:rPr lang="en-US" sz="1000" b="1" dirty="0">
                  <a:solidFill>
                    <a:schemeClr val="bg1"/>
                  </a:solidFill>
                </a:rPr>
                <a:t>Identify and mitigate potential conflicts of interest</a:t>
              </a:r>
            </a:p>
          </p:txBody>
        </p:sp>
        <p:sp>
          <p:nvSpPr>
            <p:cNvPr id="19" name="TextBox 18">
              <a:extLst>
                <a:ext uri="{FF2B5EF4-FFF2-40B4-BE49-F238E27FC236}">
                  <a16:creationId xmlns:a16="http://schemas.microsoft.com/office/drawing/2014/main" id="{065BEBBD-1BD1-024A-5980-C055E1C963B0}"/>
                </a:ext>
              </a:extLst>
            </p:cNvPr>
            <p:cNvSpPr txBox="1">
              <a:spLocks/>
            </p:cNvSpPr>
            <p:nvPr/>
          </p:nvSpPr>
          <p:spPr>
            <a:xfrm>
              <a:off x="8167161" y="4867824"/>
              <a:ext cx="1248936" cy="553998"/>
            </a:xfrm>
            <a:prstGeom prst="rect">
              <a:avLst/>
            </a:prstGeom>
            <a:noFill/>
          </p:spPr>
          <p:txBody>
            <a:bodyPr wrap="square" rtlCol="0">
              <a:spAutoFit/>
            </a:bodyPr>
            <a:lstStyle/>
            <a:p>
              <a:pPr algn="ctr"/>
              <a:r>
                <a:rPr lang="en-US" sz="1000" b="1" dirty="0">
                  <a:solidFill>
                    <a:srgbClr val="002060"/>
                  </a:solidFill>
                </a:rPr>
                <a:t>Increase your participation and savings rate </a:t>
              </a:r>
            </a:p>
          </p:txBody>
        </p:sp>
        <p:sp>
          <p:nvSpPr>
            <p:cNvPr id="20" name="TextBox 19">
              <a:extLst>
                <a:ext uri="{FF2B5EF4-FFF2-40B4-BE49-F238E27FC236}">
                  <a16:creationId xmlns:a16="http://schemas.microsoft.com/office/drawing/2014/main" id="{B9F1BFD9-9C15-AE6E-999D-46D897859FCD}"/>
                </a:ext>
              </a:extLst>
            </p:cNvPr>
            <p:cNvSpPr txBox="1">
              <a:spLocks/>
            </p:cNvSpPr>
            <p:nvPr/>
          </p:nvSpPr>
          <p:spPr>
            <a:xfrm>
              <a:off x="6896100" y="3994643"/>
              <a:ext cx="1019176" cy="553998"/>
            </a:xfrm>
            <a:prstGeom prst="rect">
              <a:avLst/>
            </a:prstGeom>
            <a:noFill/>
          </p:spPr>
          <p:txBody>
            <a:bodyPr wrap="square" rtlCol="0">
              <a:spAutoFit/>
            </a:bodyPr>
            <a:lstStyle/>
            <a:p>
              <a:pPr algn="ctr"/>
              <a:r>
                <a:rPr lang="en-US" sz="1000" b="1" dirty="0">
                  <a:solidFill>
                    <a:schemeClr val="bg1"/>
                  </a:solidFill>
                </a:rPr>
                <a:t>Help your participants to retire</a:t>
              </a:r>
            </a:p>
          </p:txBody>
        </p:sp>
        <p:sp>
          <p:nvSpPr>
            <p:cNvPr id="21" name="TextBox 20">
              <a:extLst>
                <a:ext uri="{FF2B5EF4-FFF2-40B4-BE49-F238E27FC236}">
                  <a16:creationId xmlns:a16="http://schemas.microsoft.com/office/drawing/2014/main" id="{A9474CF7-BBC4-F379-4B27-F3BC516F7586}"/>
                </a:ext>
              </a:extLst>
            </p:cNvPr>
            <p:cNvSpPr txBox="1">
              <a:spLocks/>
            </p:cNvSpPr>
            <p:nvPr/>
          </p:nvSpPr>
          <p:spPr>
            <a:xfrm>
              <a:off x="10020947" y="3945136"/>
              <a:ext cx="875654" cy="861774"/>
            </a:xfrm>
            <a:prstGeom prst="rect">
              <a:avLst/>
            </a:prstGeom>
            <a:noFill/>
          </p:spPr>
          <p:txBody>
            <a:bodyPr wrap="square" rtlCol="0">
              <a:spAutoFit/>
            </a:bodyPr>
            <a:lstStyle/>
            <a:p>
              <a:pPr algn="ctr"/>
              <a:r>
                <a:rPr lang="en-US" sz="1000" b="1" dirty="0">
                  <a:solidFill>
                    <a:schemeClr val="bg1"/>
                  </a:solidFill>
                </a:rPr>
                <a:t>Create a system of checks and balances for you</a:t>
              </a:r>
            </a:p>
          </p:txBody>
        </p:sp>
        <p:pic>
          <p:nvPicPr>
            <p:cNvPr id="23" name="Graphic 22">
              <a:extLst>
                <a:ext uri="{FF2B5EF4-FFF2-40B4-BE49-F238E27FC236}">
                  <a16:creationId xmlns:a16="http://schemas.microsoft.com/office/drawing/2014/main" id="{085D7945-7681-7905-0B86-02161941A5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45631" y="3015571"/>
              <a:ext cx="804510" cy="826857"/>
            </a:xfrm>
            <a:prstGeom prst="rect">
              <a:avLst/>
            </a:prstGeom>
          </p:spPr>
        </p:pic>
        <p:pic>
          <p:nvPicPr>
            <p:cNvPr id="25" name="Graphic 24">
              <a:extLst>
                <a:ext uri="{FF2B5EF4-FFF2-40B4-BE49-F238E27FC236}">
                  <a16:creationId xmlns:a16="http://schemas.microsoft.com/office/drawing/2014/main" id="{EC244303-9037-C21E-6F60-31F0D970BC3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70421" y="3606043"/>
              <a:ext cx="252360" cy="350500"/>
            </a:xfrm>
            <a:prstGeom prst="rect">
              <a:avLst/>
            </a:prstGeom>
          </p:spPr>
        </p:pic>
        <p:pic>
          <p:nvPicPr>
            <p:cNvPr id="28" name="Graphic 27">
              <a:extLst>
                <a:ext uri="{FF2B5EF4-FFF2-40B4-BE49-F238E27FC236}">
                  <a16:creationId xmlns:a16="http://schemas.microsoft.com/office/drawing/2014/main" id="{7AD569E1-CBE7-5204-43BF-42B2B02D554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350141" y="1381462"/>
              <a:ext cx="340038" cy="386710"/>
            </a:xfrm>
            <a:prstGeom prst="rect">
              <a:avLst/>
            </a:prstGeom>
          </p:spPr>
        </p:pic>
        <p:pic>
          <p:nvPicPr>
            <p:cNvPr id="32" name="Graphic 31">
              <a:extLst>
                <a:ext uri="{FF2B5EF4-FFF2-40B4-BE49-F238E27FC236}">
                  <a16:creationId xmlns:a16="http://schemas.microsoft.com/office/drawing/2014/main" id="{31614C50-C149-D471-5387-39BE536EF6F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70562" y="4605153"/>
              <a:ext cx="342900" cy="327314"/>
            </a:xfrm>
            <a:prstGeom prst="rect">
              <a:avLst/>
            </a:prstGeom>
          </p:spPr>
        </p:pic>
        <p:sp>
          <p:nvSpPr>
            <p:cNvPr id="33" name="TextBox 32">
              <a:extLst>
                <a:ext uri="{FF2B5EF4-FFF2-40B4-BE49-F238E27FC236}">
                  <a16:creationId xmlns:a16="http://schemas.microsoft.com/office/drawing/2014/main" id="{D4D6FDDB-77D1-4A4E-7B82-107A041912B9}"/>
                </a:ext>
              </a:extLst>
            </p:cNvPr>
            <p:cNvSpPr txBox="1">
              <a:spLocks/>
            </p:cNvSpPr>
            <p:nvPr/>
          </p:nvSpPr>
          <p:spPr>
            <a:xfrm>
              <a:off x="8323602" y="2311825"/>
              <a:ext cx="1248936" cy="400110"/>
            </a:xfrm>
            <a:prstGeom prst="rect">
              <a:avLst/>
            </a:prstGeom>
            <a:noFill/>
          </p:spPr>
          <p:txBody>
            <a:bodyPr wrap="square" rtlCol="0">
              <a:spAutoFit/>
            </a:bodyPr>
            <a:lstStyle/>
            <a:p>
              <a:pPr algn="ctr"/>
              <a:r>
                <a:rPr lang="en-US" sz="2000" dirty="0">
                  <a:solidFill>
                    <a:srgbClr val="002060"/>
                  </a:solidFill>
                </a:rPr>
                <a:t>01</a:t>
              </a:r>
            </a:p>
          </p:txBody>
        </p:sp>
        <p:sp>
          <p:nvSpPr>
            <p:cNvPr id="34" name="TextBox 33">
              <a:extLst>
                <a:ext uri="{FF2B5EF4-FFF2-40B4-BE49-F238E27FC236}">
                  <a16:creationId xmlns:a16="http://schemas.microsoft.com/office/drawing/2014/main" id="{5ADCC2CB-260C-F671-DDB6-AD0A54880702}"/>
                </a:ext>
              </a:extLst>
            </p:cNvPr>
            <p:cNvSpPr txBox="1">
              <a:spLocks/>
            </p:cNvSpPr>
            <p:nvPr/>
          </p:nvSpPr>
          <p:spPr>
            <a:xfrm>
              <a:off x="8323602" y="4155071"/>
              <a:ext cx="1248936" cy="400110"/>
            </a:xfrm>
            <a:prstGeom prst="rect">
              <a:avLst/>
            </a:prstGeom>
            <a:noFill/>
          </p:spPr>
          <p:txBody>
            <a:bodyPr wrap="square" rtlCol="0">
              <a:spAutoFit/>
            </a:bodyPr>
            <a:lstStyle/>
            <a:p>
              <a:pPr algn="ctr"/>
              <a:r>
                <a:rPr lang="en-US" sz="2000" dirty="0">
                  <a:solidFill>
                    <a:srgbClr val="002060"/>
                  </a:solidFill>
                </a:rPr>
                <a:t>04</a:t>
              </a:r>
            </a:p>
          </p:txBody>
        </p:sp>
        <p:sp>
          <p:nvSpPr>
            <p:cNvPr id="35" name="TextBox 34">
              <a:extLst>
                <a:ext uri="{FF2B5EF4-FFF2-40B4-BE49-F238E27FC236}">
                  <a16:creationId xmlns:a16="http://schemas.microsoft.com/office/drawing/2014/main" id="{CA365DBE-B3E6-A8F1-3A77-2CF7D4EA0B28}"/>
                </a:ext>
              </a:extLst>
            </p:cNvPr>
            <p:cNvSpPr txBox="1">
              <a:spLocks/>
            </p:cNvSpPr>
            <p:nvPr/>
          </p:nvSpPr>
          <p:spPr>
            <a:xfrm>
              <a:off x="9146501" y="2816170"/>
              <a:ext cx="1248936" cy="400110"/>
            </a:xfrm>
            <a:prstGeom prst="rect">
              <a:avLst/>
            </a:prstGeom>
            <a:noFill/>
          </p:spPr>
          <p:txBody>
            <a:bodyPr wrap="square" rtlCol="0">
              <a:spAutoFit/>
            </a:bodyPr>
            <a:lstStyle/>
            <a:p>
              <a:pPr algn="ctr"/>
              <a:r>
                <a:rPr lang="en-US" sz="2000" dirty="0">
                  <a:solidFill>
                    <a:schemeClr val="bg1"/>
                  </a:solidFill>
                </a:rPr>
                <a:t>02</a:t>
              </a:r>
            </a:p>
          </p:txBody>
        </p:sp>
        <p:sp>
          <p:nvSpPr>
            <p:cNvPr id="36" name="TextBox 35">
              <a:extLst>
                <a:ext uri="{FF2B5EF4-FFF2-40B4-BE49-F238E27FC236}">
                  <a16:creationId xmlns:a16="http://schemas.microsoft.com/office/drawing/2014/main" id="{8BD4FBE3-13C3-394F-4221-965F2973A550}"/>
                </a:ext>
              </a:extLst>
            </p:cNvPr>
            <p:cNvSpPr txBox="1">
              <a:spLocks/>
            </p:cNvSpPr>
            <p:nvPr/>
          </p:nvSpPr>
          <p:spPr>
            <a:xfrm>
              <a:off x="7511327" y="2816170"/>
              <a:ext cx="1248936" cy="400110"/>
            </a:xfrm>
            <a:prstGeom prst="rect">
              <a:avLst/>
            </a:prstGeom>
            <a:noFill/>
          </p:spPr>
          <p:txBody>
            <a:bodyPr wrap="square" rtlCol="0">
              <a:spAutoFit/>
            </a:bodyPr>
            <a:lstStyle/>
            <a:p>
              <a:pPr algn="ctr"/>
              <a:r>
                <a:rPr lang="en-US" sz="2000" dirty="0">
                  <a:solidFill>
                    <a:schemeClr val="bg1"/>
                  </a:solidFill>
                </a:rPr>
                <a:t>06</a:t>
              </a:r>
            </a:p>
          </p:txBody>
        </p:sp>
        <p:sp>
          <p:nvSpPr>
            <p:cNvPr id="37" name="TextBox 36">
              <a:extLst>
                <a:ext uri="{FF2B5EF4-FFF2-40B4-BE49-F238E27FC236}">
                  <a16:creationId xmlns:a16="http://schemas.microsoft.com/office/drawing/2014/main" id="{68C483F9-BBEE-9893-10E8-55C84A832945}"/>
                </a:ext>
              </a:extLst>
            </p:cNvPr>
            <p:cNvSpPr txBox="1">
              <a:spLocks/>
            </p:cNvSpPr>
            <p:nvPr/>
          </p:nvSpPr>
          <p:spPr>
            <a:xfrm>
              <a:off x="9146501" y="3729555"/>
              <a:ext cx="1248936" cy="400110"/>
            </a:xfrm>
            <a:prstGeom prst="rect">
              <a:avLst/>
            </a:prstGeom>
            <a:noFill/>
          </p:spPr>
          <p:txBody>
            <a:bodyPr wrap="square" rtlCol="0">
              <a:spAutoFit/>
            </a:bodyPr>
            <a:lstStyle/>
            <a:p>
              <a:pPr algn="ctr"/>
              <a:r>
                <a:rPr lang="en-US" sz="2000" dirty="0">
                  <a:solidFill>
                    <a:schemeClr val="bg1"/>
                  </a:solidFill>
                </a:rPr>
                <a:t>03</a:t>
              </a:r>
            </a:p>
          </p:txBody>
        </p:sp>
        <p:sp>
          <p:nvSpPr>
            <p:cNvPr id="38" name="TextBox 37">
              <a:extLst>
                <a:ext uri="{FF2B5EF4-FFF2-40B4-BE49-F238E27FC236}">
                  <a16:creationId xmlns:a16="http://schemas.microsoft.com/office/drawing/2014/main" id="{CF42101C-7648-271F-6921-79A408E93C7A}"/>
                </a:ext>
              </a:extLst>
            </p:cNvPr>
            <p:cNvSpPr txBox="1">
              <a:spLocks/>
            </p:cNvSpPr>
            <p:nvPr/>
          </p:nvSpPr>
          <p:spPr>
            <a:xfrm>
              <a:off x="7511327" y="3729555"/>
              <a:ext cx="1248936" cy="400110"/>
            </a:xfrm>
            <a:prstGeom prst="rect">
              <a:avLst/>
            </a:prstGeom>
            <a:noFill/>
          </p:spPr>
          <p:txBody>
            <a:bodyPr wrap="square" rtlCol="0">
              <a:spAutoFit/>
            </a:bodyPr>
            <a:lstStyle/>
            <a:p>
              <a:pPr algn="ctr"/>
              <a:r>
                <a:rPr lang="en-US" sz="2000" dirty="0">
                  <a:solidFill>
                    <a:schemeClr val="bg1"/>
                  </a:solidFill>
                </a:rPr>
                <a:t>05</a:t>
              </a:r>
            </a:p>
          </p:txBody>
        </p:sp>
        <p:pic>
          <p:nvPicPr>
            <p:cNvPr id="40" name="Graphic 39">
              <a:extLst>
                <a:ext uri="{FF2B5EF4-FFF2-40B4-BE49-F238E27FC236}">
                  <a16:creationId xmlns:a16="http://schemas.microsoft.com/office/drawing/2014/main" id="{B409A0CA-6F51-47FC-6428-D2CC654DFF1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757761" y="2905651"/>
              <a:ext cx="233501" cy="354576"/>
            </a:xfrm>
            <a:prstGeom prst="rect">
              <a:avLst/>
            </a:prstGeom>
          </p:spPr>
        </p:pic>
        <p:pic>
          <p:nvPicPr>
            <p:cNvPr id="44" name="Graphic 43">
              <a:extLst>
                <a:ext uri="{FF2B5EF4-FFF2-40B4-BE49-F238E27FC236}">
                  <a16:creationId xmlns:a16="http://schemas.microsoft.com/office/drawing/2014/main" id="{581408C2-35D7-1BEE-8DB9-D1FCE6750B5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943829" y="2959241"/>
              <a:ext cx="425647" cy="306167"/>
            </a:xfrm>
            <a:prstGeom prst="rect">
              <a:avLst/>
            </a:prstGeom>
          </p:spPr>
        </p:pic>
        <p:pic>
          <p:nvPicPr>
            <p:cNvPr id="48" name="Graphic 47">
              <a:extLst>
                <a:ext uri="{FF2B5EF4-FFF2-40B4-BE49-F238E27FC236}">
                  <a16:creationId xmlns:a16="http://schemas.microsoft.com/office/drawing/2014/main" id="{EFC03EDF-DCFC-ABB7-37FF-733F2A0AA67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416097" y="5176803"/>
              <a:ext cx="312881" cy="336348"/>
            </a:xfrm>
            <a:prstGeom prst="rect">
              <a:avLst/>
            </a:prstGeom>
          </p:spPr>
        </p:pic>
      </p:grpSp>
      <p:pic>
        <p:nvPicPr>
          <p:cNvPr id="2" name="Picture 1" descr="A white letter in a circle&#10;&#10;Description automatically generated">
            <a:extLst>
              <a:ext uri="{FF2B5EF4-FFF2-40B4-BE49-F238E27FC236}">
                <a16:creationId xmlns:a16="http://schemas.microsoft.com/office/drawing/2014/main" id="{FC41CA7B-E952-F000-65B8-14D8363EAAA1}"/>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l="3044" r="-1"/>
          <a:stretch/>
        </p:blipFill>
        <p:spPr>
          <a:xfrm>
            <a:off x="11441618" y="6261653"/>
            <a:ext cx="578190" cy="596347"/>
          </a:xfrm>
          <a:prstGeom prst="rect">
            <a:avLst/>
          </a:prstGeom>
        </p:spPr>
      </p:pic>
    </p:spTree>
    <p:extLst>
      <p:ext uri="{BB962C8B-B14F-4D97-AF65-F5344CB8AC3E}">
        <p14:creationId xmlns:p14="http://schemas.microsoft.com/office/powerpoint/2010/main" val="28120301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00A0E77-9DDB-9A17-1C95-87DF42CC116E}"/>
              </a:ext>
            </a:extLst>
          </p:cNvPr>
          <p:cNvSpPr/>
          <p:nvPr/>
        </p:nvSpPr>
        <p:spPr>
          <a:xfrm>
            <a:off x="0" y="0"/>
            <a:ext cx="12192000" cy="6858000"/>
          </a:xfrm>
          <a:prstGeom prst="rect">
            <a:avLst/>
          </a:prstGeom>
          <a:solidFill>
            <a:srgbClr val="162A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descr="A white letter in a circle&#10;&#10;Description automatically generated">
            <a:extLst>
              <a:ext uri="{FF2B5EF4-FFF2-40B4-BE49-F238E27FC236}">
                <a16:creationId xmlns:a16="http://schemas.microsoft.com/office/drawing/2014/main" id="{B4DB0FE9-3376-57FF-8B88-8AA1D4EE042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9283"/>
          <a:stretch/>
        </p:blipFill>
        <p:spPr>
          <a:xfrm>
            <a:off x="8337885" y="170598"/>
            <a:ext cx="3854116" cy="6347663"/>
          </a:xfrm>
          <a:prstGeom prst="rect">
            <a:avLst/>
          </a:prstGeom>
        </p:spPr>
      </p:pic>
      <p:sp>
        <p:nvSpPr>
          <p:cNvPr id="10" name="TextBox 9">
            <a:extLst>
              <a:ext uri="{FF2B5EF4-FFF2-40B4-BE49-F238E27FC236}">
                <a16:creationId xmlns:a16="http://schemas.microsoft.com/office/drawing/2014/main" id="{695F35C4-96D2-5F53-7F13-A2D5E1753C9E}"/>
              </a:ext>
            </a:extLst>
          </p:cNvPr>
          <p:cNvSpPr txBox="1"/>
          <p:nvPr/>
        </p:nvSpPr>
        <p:spPr>
          <a:xfrm>
            <a:off x="2064583" y="2836597"/>
            <a:ext cx="5507182" cy="1015663"/>
          </a:xfrm>
          <a:prstGeom prst="rect">
            <a:avLst/>
          </a:prstGeom>
          <a:noFill/>
        </p:spPr>
        <p:txBody>
          <a:bodyPr wrap="square" rtlCol="0">
            <a:spAutoFit/>
          </a:bodyPr>
          <a:lstStyle/>
          <a:p>
            <a:r>
              <a:rPr lang="en-US" sz="6000" b="1">
                <a:solidFill>
                  <a:schemeClr val="bg1"/>
                </a:solidFill>
                <a:latin typeface="Arial" panose="020B0604020202020204" pitchFamily="34" charset="0"/>
                <a:cs typeface="Arial" panose="020B0604020202020204" pitchFamily="34" charset="0"/>
              </a:rPr>
              <a:t>Thank You!</a:t>
            </a:r>
          </a:p>
        </p:txBody>
      </p:sp>
      <p:pic>
        <p:nvPicPr>
          <p:cNvPr id="11" name="Picture 10" descr="A white text on a black background&#10;&#10;Description automatically generated">
            <a:extLst>
              <a:ext uri="{FF2B5EF4-FFF2-40B4-BE49-F238E27FC236}">
                <a16:creationId xmlns:a16="http://schemas.microsoft.com/office/drawing/2014/main" id="{367020FE-CE68-0FFA-980E-2C66E1AD3B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7166" y="516575"/>
            <a:ext cx="3104132" cy="476202"/>
          </a:xfrm>
          <a:prstGeom prst="rect">
            <a:avLst/>
          </a:prstGeom>
        </p:spPr>
      </p:pic>
      <p:sp>
        <p:nvSpPr>
          <p:cNvPr id="12" name="TextBox 11">
            <a:extLst>
              <a:ext uri="{FF2B5EF4-FFF2-40B4-BE49-F238E27FC236}">
                <a16:creationId xmlns:a16="http://schemas.microsoft.com/office/drawing/2014/main" id="{F1F163D9-B802-5471-C29B-D210EE85C9C8}"/>
              </a:ext>
            </a:extLst>
          </p:cNvPr>
          <p:cNvSpPr txBox="1"/>
          <p:nvPr/>
        </p:nvSpPr>
        <p:spPr>
          <a:xfrm>
            <a:off x="707946" y="6062888"/>
            <a:ext cx="1969078" cy="307777"/>
          </a:xfrm>
          <a:prstGeom prst="rect">
            <a:avLst/>
          </a:prstGeom>
          <a:noFill/>
        </p:spPr>
        <p:txBody>
          <a:bodyPr wrap="square" rtlCol="0">
            <a:spAutoFit/>
          </a:bodyPr>
          <a:lstStyle/>
          <a:p>
            <a:r>
              <a:rPr lang="en-US" sz="1400" err="1">
                <a:solidFill>
                  <a:schemeClr val="bg1"/>
                </a:solidFill>
                <a:latin typeface="Arial" panose="020B0604020202020204" pitchFamily="34" charset="0"/>
                <a:cs typeface="Arial" panose="020B0604020202020204" pitchFamily="34" charset="0"/>
              </a:rPr>
              <a:t>Higginbotham.com</a:t>
            </a:r>
            <a:endParaRPr lang="en-US" sz="140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9EC1EE0-D4E3-1803-62B7-BE246425AEF5}"/>
              </a:ext>
            </a:extLst>
          </p:cNvPr>
          <p:cNvSpPr txBox="1"/>
          <p:nvPr/>
        </p:nvSpPr>
        <p:spPr>
          <a:xfrm>
            <a:off x="2199232" y="4064171"/>
            <a:ext cx="4386498" cy="984885"/>
          </a:xfrm>
          <a:prstGeom prst="rect">
            <a:avLst/>
          </a:prstGeom>
          <a:noFill/>
        </p:spPr>
        <p:txBody>
          <a:bodyPr wrap="square" rtlCol="0">
            <a:spAutoFit/>
          </a:bodyPr>
          <a:lstStyle/>
          <a:p>
            <a:pPr algn="l">
              <a:lnSpc>
                <a:spcPct val="150000"/>
              </a:lnSpc>
            </a:pPr>
            <a:r>
              <a:rPr lang="en-US" sz="2000" b="1" i="0" u="none" strike="noStrike" baseline="0" dirty="0">
                <a:solidFill>
                  <a:srgbClr val="FFFFFF"/>
                </a:solidFill>
                <a:latin typeface="Arial-BoldMT"/>
              </a:rPr>
              <a:t>Ross Carmichael</a:t>
            </a:r>
          </a:p>
          <a:p>
            <a:pPr algn="l"/>
            <a:r>
              <a:rPr lang="en-US" sz="1400" b="1" i="0" u="none" strike="noStrike" baseline="0" dirty="0">
                <a:solidFill>
                  <a:srgbClr val="FFFFFF"/>
                </a:solidFill>
                <a:latin typeface="Arial-BoldMT"/>
              </a:rPr>
              <a:t>Managing Director of Compliance and Operations</a:t>
            </a:r>
          </a:p>
          <a:p>
            <a:pPr algn="l"/>
            <a:r>
              <a:rPr lang="en-US" sz="1400" b="0" i="0" u="none" strike="noStrike" baseline="0" dirty="0">
                <a:solidFill>
                  <a:srgbClr val="FFFFFF"/>
                </a:solidFill>
                <a:latin typeface="ArialMT"/>
              </a:rPr>
              <a:t>rcarmichael@higginbotham.com</a:t>
            </a:r>
            <a:endParaRPr lang="en-US" sz="1400" dirty="0"/>
          </a:p>
        </p:txBody>
      </p:sp>
    </p:spTree>
    <p:extLst>
      <p:ext uri="{BB962C8B-B14F-4D97-AF65-F5344CB8AC3E}">
        <p14:creationId xmlns:p14="http://schemas.microsoft.com/office/powerpoint/2010/main" val="3102469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and person looking at a computer&#10;&#10;Description automatically generated">
            <a:extLst>
              <a:ext uri="{FF2B5EF4-FFF2-40B4-BE49-F238E27FC236}">
                <a16:creationId xmlns:a16="http://schemas.microsoft.com/office/drawing/2014/main" id="{0CCFB663-1515-E74E-76F1-8B64D889E89D}"/>
              </a:ext>
            </a:extLst>
          </p:cNvPr>
          <p:cNvPicPr>
            <a:picLocks noChangeAspect="1"/>
          </p:cNvPicPr>
          <p:nvPr/>
        </p:nvPicPr>
        <p:blipFill rotWithShape="1">
          <a:blip r:embed="rId3">
            <a:extLst>
              <a:ext uri="{28A0092B-C50C-407E-A947-70E740481C1C}">
                <a14:useLocalDpi xmlns:a14="http://schemas.microsoft.com/office/drawing/2010/main" val="0"/>
              </a:ext>
            </a:extLst>
          </a:blip>
          <a:srcRect t="31608" b="16752"/>
          <a:stretch/>
        </p:blipFill>
        <p:spPr>
          <a:xfrm>
            <a:off x="0" y="3846164"/>
            <a:ext cx="12191999" cy="3011836"/>
          </a:xfrm>
          <a:prstGeom prst="rect">
            <a:avLst/>
          </a:prstGeom>
        </p:spPr>
      </p:pic>
      <p:sp>
        <p:nvSpPr>
          <p:cNvPr id="11" name="Rectangle 10">
            <a:extLst>
              <a:ext uri="{FF2B5EF4-FFF2-40B4-BE49-F238E27FC236}">
                <a16:creationId xmlns:a16="http://schemas.microsoft.com/office/drawing/2014/main" id="{34827346-62B8-6673-370C-267591C0DB17}"/>
              </a:ext>
            </a:extLst>
          </p:cNvPr>
          <p:cNvSpPr/>
          <p:nvPr/>
        </p:nvSpPr>
        <p:spPr>
          <a:xfrm>
            <a:off x="1" y="0"/>
            <a:ext cx="2693323" cy="581891"/>
          </a:xfrm>
          <a:prstGeom prst="rect">
            <a:avLst/>
          </a:prstGeom>
          <a:solidFill>
            <a:srgbClr val="0932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TextBox 11">
            <a:extLst>
              <a:ext uri="{FF2B5EF4-FFF2-40B4-BE49-F238E27FC236}">
                <a16:creationId xmlns:a16="http://schemas.microsoft.com/office/drawing/2014/main" id="{E8922E64-74AC-01F5-5E94-BEBC7DC292DF}"/>
              </a:ext>
            </a:extLst>
          </p:cNvPr>
          <p:cNvSpPr txBox="1"/>
          <p:nvPr/>
        </p:nvSpPr>
        <p:spPr>
          <a:xfrm>
            <a:off x="490717" y="60215"/>
            <a:ext cx="1870098"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Resources</a:t>
            </a:r>
            <a:endParaRPr lang="en-US" dirty="0">
              <a:solidFill>
                <a:schemeClr val="bg1"/>
              </a:solidFill>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0CD324A5-0BAF-57CD-5E27-873D1CCD3A73}"/>
              </a:ext>
            </a:extLst>
          </p:cNvPr>
          <p:cNvGrpSpPr/>
          <p:nvPr/>
        </p:nvGrpSpPr>
        <p:grpSpPr>
          <a:xfrm>
            <a:off x="9627524" y="226870"/>
            <a:ext cx="1820487" cy="1820487"/>
            <a:chOff x="9986356" y="360350"/>
            <a:chExt cx="1820487" cy="1820487"/>
          </a:xfrm>
        </p:grpSpPr>
        <p:sp>
          <p:nvSpPr>
            <p:cNvPr id="16" name="Oval 15">
              <a:extLst>
                <a:ext uri="{FF2B5EF4-FFF2-40B4-BE49-F238E27FC236}">
                  <a16:creationId xmlns:a16="http://schemas.microsoft.com/office/drawing/2014/main" id="{C23C471D-D1EA-8CE3-9B8C-7511AD85EE05}"/>
                </a:ext>
              </a:extLst>
            </p:cNvPr>
            <p:cNvSpPr/>
            <p:nvPr/>
          </p:nvSpPr>
          <p:spPr>
            <a:xfrm>
              <a:off x="9986356" y="360350"/>
              <a:ext cx="1820487" cy="182048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blue and white logo&#10;&#10;Description automatically generated">
              <a:extLst>
                <a:ext uri="{FF2B5EF4-FFF2-40B4-BE49-F238E27FC236}">
                  <a16:creationId xmlns:a16="http://schemas.microsoft.com/office/drawing/2014/main" id="{6C80CC4E-4991-88DE-73A8-08EBACF526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1404" y="563475"/>
              <a:ext cx="1410392" cy="1396358"/>
            </a:xfrm>
            <a:prstGeom prst="rect">
              <a:avLst/>
            </a:prstGeom>
          </p:spPr>
        </p:pic>
      </p:grpSp>
      <p:sp>
        <p:nvSpPr>
          <p:cNvPr id="18" name="TextBox 17">
            <a:extLst>
              <a:ext uri="{FF2B5EF4-FFF2-40B4-BE49-F238E27FC236}">
                <a16:creationId xmlns:a16="http://schemas.microsoft.com/office/drawing/2014/main" id="{797A0991-2396-412C-71C7-84AF894499A8}"/>
              </a:ext>
            </a:extLst>
          </p:cNvPr>
          <p:cNvSpPr txBox="1"/>
          <p:nvPr/>
        </p:nvSpPr>
        <p:spPr>
          <a:xfrm>
            <a:off x="494363" y="1567082"/>
            <a:ext cx="3113249" cy="1991379"/>
          </a:xfrm>
          <a:prstGeom prst="rect">
            <a:avLst/>
          </a:prstGeom>
          <a:noFill/>
        </p:spPr>
        <p:txBody>
          <a:bodyPr wrap="square" rtlCol="0">
            <a:spAutoFit/>
          </a:bodyPr>
          <a:lstStyle/>
          <a:p>
            <a:pPr algn="l">
              <a:lnSpc>
                <a:spcPct val="150000"/>
              </a:lnSpc>
            </a:pPr>
            <a:r>
              <a:rPr lang="en-US" sz="1400" b="1" i="0" u="none" strike="noStrike" baseline="0" dirty="0">
                <a:solidFill>
                  <a:srgbClr val="002060"/>
                </a:solidFill>
                <a:latin typeface="Arial-BoldMT"/>
              </a:rPr>
              <a:t>COMPLIANCE</a:t>
            </a:r>
          </a:p>
          <a:p>
            <a:pPr marL="285750" indent="-285750" algn="l">
              <a:lnSpc>
                <a:spcPct val="150000"/>
              </a:lnSpc>
              <a:buClr>
                <a:srgbClr val="002060"/>
              </a:buClr>
              <a:buFont typeface="Arial" panose="020B0604020202020204" pitchFamily="34" charset="0"/>
              <a:buChar char="•"/>
            </a:pPr>
            <a:r>
              <a:rPr lang="en-US" sz="1400" b="0" i="0" u="none" strike="noStrike" baseline="0" dirty="0">
                <a:solidFill>
                  <a:srgbClr val="002060"/>
                </a:solidFill>
                <a:latin typeface="ArialMT"/>
              </a:rPr>
              <a:t>COBRA Administration</a:t>
            </a:r>
          </a:p>
          <a:p>
            <a:pPr marL="285750" indent="-285750" algn="l">
              <a:lnSpc>
                <a:spcPct val="150000"/>
              </a:lnSpc>
              <a:buClr>
                <a:srgbClr val="002060"/>
              </a:buClr>
              <a:buFont typeface="Arial" panose="020B0604020202020204" pitchFamily="34" charset="0"/>
              <a:buChar char="•"/>
            </a:pPr>
            <a:r>
              <a:rPr lang="en-US" sz="1400" b="0" i="0" u="none" strike="noStrike" baseline="0" dirty="0">
                <a:solidFill>
                  <a:srgbClr val="002060"/>
                </a:solidFill>
                <a:latin typeface="ArialMT"/>
              </a:rPr>
              <a:t>5500 Reporting</a:t>
            </a:r>
          </a:p>
          <a:p>
            <a:pPr marL="285750" indent="-285750" algn="l">
              <a:lnSpc>
                <a:spcPct val="150000"/>
              </a:lnSpc>
              <a:buClr>
                <a:srgbClr val="002060"/>
              </a:buClr>
              <a:buFont typeface="Arial" panose="020B0604020202020204" pitchFamily="34" charset="0"/>
              <a:buChar char="•"/>
            </a:pPr>
            <a:r>
              <a:rPr lang="en-US" sz="1400" b="0" i="0" u="none" strike="noStrike" baseline="0" dirty="0">
                <a:solidFill>
                  <a:srgbClr val="002060"/>
                </a:solidFill>
                <a:latin typeface="ArialMT"/>
              </a:rPr>
              <a:t>CDHP Administration</a:t>
            </a:r>
          </a:p>
          <a:p>
            <a:pPr marL="285750" indent="-285750" algn="l">
              <a:lnSpc>
                <a:spcPct val="150000"/>
              </a:lnSpc>
              <a:buClr>
                <a:srgbClr val="002060"/>
              </a:buClr>
              <a:buFont typeface="Arial" panose="020B0604020202020204" pitchFamily="34" charset="0"/>
              <a:buChar char="•"/>
            </a:pPr>
            <a:r>
              <a:rPr lang="en-US" sz="1400" b="0" i="0" u="none" strike="noStrike" baseline="0" dirty="0">
                <a:solidFill>
                  <a:srgbClr val="002060"/>
                </a:solidFill>
                <a:latin typeface="ArialMT"/>
              </a:rPr>
              <a:t>HR Services/Consulting</a:t>
            </a:r>
          </a:p>
          <a:p>
            <a:pPr marL="285750" indent="-285750" algn="l">
              <a:lnSpc>
                <a:spcPct val="150000"/>
              </a:lnSpc>
              <a:buClr>
                <a:srgbClr val="002060"/>
              </a:buClr>
              <a:buFont typeface="Arial" panose="020B0604020202020204" pitchFamily="34" charset="0"/>
              <a:buChar char="•"/>
            </a:pPr>
            <a:r>
              <a:rPr lang="en-US" sz="1400" b="0" i="0" u="none" strike="noStrike" baseline="0" dirty="0">
                <a:solidFill>
                  <a:srgbClr val="002060"/>
                </a:solidFill>
                <a:latin typeface="ArialMT"/>
              </a:rPr>
              <a:t>HR Technology Consulting</a:t>
            </a:r>
          </a:p>
        </p:txBody>
      </p:sp>
      <p:sp>
        <p:nvSpPr>
          <p:cNvPr id="19" name="TextBox 18">
            <a:extLst>
              <a:ext uri="{FF2B5EF4-FFF2-40B4-BE49-F238E27FC236}">
                <a16:creationId xmlns:a16="http://schemas.microsoft.com/office/drawing/2014/main" id="{40983E6B-58EF-C5A4-9544-8EE5D9BF89BB}"/>
              </a:ext>
            </a:extLst>
          </p:cNvPr>
          <p:cNvSpPr txBox="1"/>
          <p:nvPr/>
        </p:nvSpPr>
        <p:spPr>
          <a:xfrm>
            <a:off x="3808575" y="1567082"/>
            <a:ext cx="3459613" cy="1668214"/>
          </a:xfrm>
          <a:prstGeom prst="rect">
            <a:avLst/>
          </a:prstGeom>
          <a:noFill/>
        </p:spPr>
        <p:txBody>
          <a:bodyPr wrap="square" rtlCol="0">
            <a:spAutoFit/>
          </a:bodyPr>
          <a:lstStyle/>
          <a:p>
            <a:pPr algn="l">
              <a:lnSpc>
                <a:spcPct val="150000"/>
              </a:lnSpc>
            </a:pPr>
            <a:r>
              <a:rPr lang="en-US" sz="1400" b="1" i="0" u="none" strike="noStrike" baseline="0" dirty="0">
                <a:solidFill>
                  <a:srgbClr val="002060"/>
                </a:solidFill>
                <a:latin typeface="Arial-BoldMT"/>
              </a:rPr>
              <a:t>EMPLOYEE ENGAGEMENT</a:t>
            </a:r>
          </a:p>
          <a:p>
            <a:pPr marL="285750" indent="-285750" algn="l">
              <a:lnSpc>
                <a:spcPct val="150000"/>
              </a:lnSpc>
              <a:buClr>
                <a:srgbClr val="002060"/>
              </a:buClr>
              <a:buFont typeface="Arial" panose="020B0604020202020204" pitchFamily="34" charset="0"/>
              <a:buChar char="•"/>
            </a:pPr>
            <a:r>
              <a:rPr lang="en-US" sz="1400" b="0" i="0" u="none" strike="noStrike" baseline="0" dirty="0">
                <a:solidFill>
                  <a:srgbClr val="002060"/>
                </a:solidFill>
                <a:latin typeface="ArialMT"/>
              </a:rPr>
              <a:t>Strategic Communications</a:t>
            </a:r>
          </a:p>
          <a:p>
            <a:pPr marL="285750" indent="-285750" algn="l">
              <a:lnSpc>
                <a:spcPct val="150000"/>
              </a:lnSpc>
              <a:buClr>
                <a:srgbClr val="002060"/>
              </a:buClr>
              <a:buFont typeface="Arial" panose="020B0604020202020204" pitchFamily="34" charset="0"/>
              <a:buChar char="•"/>
            </a:pPr>
            <a:r>
              <a:rPr lang="en-US" sz="1400" b="0" i="0" u="none" strike="noStrike" baseline="0" dirty="0">
                <a:solidFill>
                  <a:srgbClr val="002060"/>
                </a:solidFill>
                <a:latin typeface="ArialMT"/>
              </a:rPr>
              <a:t>Online Benefits Administration &amp; Consulting</a:t>
            </a:r>
          </a:p>
          <a:p>
            <a:pPr marL="285750" indent="-285750" algn="l">
              <a:lnSpc>
                <a:spcPct val="150000"/>
              </a:lnSpc>
              <a:buClr>
                <a:srgbClr val="002060"/>
              </a:buClr>
              <a:buFont typeface="Arial" panose="020B0604020202020204" pitchFamily="34" charset="0"/>
              <a:buChar char="•"/>
            </a:pPr>
            <a:r>
              <a:rPr lang="en-US" sz="1400" b="0" i="0" u="none" strike="noStrike" baseline="0" dirty="0">
                <a:solidFill>
                  <a:srgbClr val="002060"/>
                </a:solidFill>
                <a:latin typeface="ArialMT"/>
              </a:rPr>
              <a:t>Employee Response Center</a:t>
            </a:r>
          </a:p>
        </p:txBody>
      </p:sp>
      <p:sp>
        <p:nvSpPr>
          <p:cNvPr id="20" name="TextBox 19">
            <a:extLst>
              <a:ext uri="{FF2B5EF4-FFF2-40B4-BE49-F238E27FC236}">
                <a16:creationId xmlns:a16="http://schemas.microsoft.com/office/drawing/2014/main" id="{DB7782BF-0B39-450B-AA79-2938DE22F6A9}"/>
              </a:ext>
            </a:extLst>
          </p:cNvPr>
          <p:cNvSpPr txBox="1"/>
          <p:nvPr/>
        </p:nvSpPr>
        <p:spPr>
          <a:xfrm>
            <a:off x="7588420" y="1567082"/>
            <a:ext cx="4109217" cy="1998304"/>
          </a:xfrm>
          <a:prstGeom prst="rect">
            <a:avLst/>
          </a:prstGeom>
          <a:noFill/>
        </p:spPr>
        <p:txBody>
          <a:bodyPr wrap="square" rtlCol="0">
            <a:spAutoFit/>
          </a:bodyPr>
          <a:lstStyle/>
          <a:p>
            <a:pPr algn="l">
              <a:lnSpc>
                <a:spcPct val="150000"/>
              </a:lnSpc>
            </a:pPr>
            <a:r>
              <a:rPr lang="en-US" sz="1400" b="1" i="0" u="none" strike="noStrike" baseline="0" dirty="0">
                <a:solidFill>
                  <a:srgbClr val="002060"/>
                </a:solidFill>
                <a:latin typeface="Arial-BoldMT"/>
              </a:rPr>
              <a:t>COST</a:t>
            </a:r>
          </a:p>
          <a:p>
            <a:pPr marL="285750" indent="-285750" algn="l">
              <a:lnSpc>
                <a:spcPct val="150000"/>
              </a:lnSpc>
              <a:buClr>
                <a:srgbClr val="002060"/>
              </a:buClr>
              <a:buFont typeface="Arial" panose="020B0604020202020204" pitchFamily="34" charset="0"/>
              <a:buChar char="•"/>
            </a:pPr>
            <a:r>
              <a:rPr lang="en-US" sz="1400" b="0" i="0" u="none" strike="noStrike" baseline="0" dirty="0">
                <a:solidFill>
                  <a:srgbClr val="002060"/>
                </a:solidFill>
                <a:latin typeface="ArialMT"/>
              </a:rPr>
              <a:t>Health Risk Management</a:t>
            </a:r>
          </a:p>
          <a:p>
            <a:pPr marL="285750" indent="-285750" algn="l">
              <a:lnSpc>
                <a:spcPct val="150000"/>
              </a:lnSpc>
              <a:buClr>
                <a:srgbClr val="002060"/>
              </a:buClr>
              <a:buFont typeface="Arial" panose="020B0604020202020204" pitchFamily="34" charset="0"/>
              <a:buChar char="•"/>
            </a:pPr>
            <a:r>
              <a:rPr lang="en-US" sz="1400" b="0" i="0" u="none" strike="noStrike" baseline="0" dirty="0">
                <a:solidFill>
                  <a:srgbClr val="002060"/>
                </a:solidFill>
                <a:latin typeface="ArialMT"/>
              </a:rPr>
              <a:t>Financial and Clinical Analysis</a:t>
            </a:r>
          </a:p>
          <a:p>
            <a:pPr marL="285750" indent="-285750" algn="l">
              <a:lnSpc>
                <a:spcPct val="150000"/>
              </a:lnSpc>
              <a:buClr>
                <a:srgbClr val="002060"/>
              </a:buClr>
              <a:buFont typeface="Arial" panose="020B0604020202020204" pitchFamily="34" charset="0"/>
              <a:buChar char="•"/>
            </a:pPr>
            <a:r>
              <a:rPr lang="en-US" sz="1400" b="0" i="0" u="none" strike="noStrike" baseline="0" dirty="0">
                <a:solidFill>
                  <a:srgbClr val="002060"/>
                </a:solidFill>
                <a:latin typeface="ArialMT"/>
              </a:rPr>
              <a:t>Retirement Plan Services/Executive Life/Executive Compensation</a:t>
            </a:r>
          </a:p>
          <a:p>
            <a:pPr marL="285750" indent="-285750" algn="l">
              <a:lnSpc>
                <a:spcPct val="150000"/>
              </a:lnSpc>
              <a:buClr>
                <a:srgbClr val="002060"/>
              </a:buClr>
              <a:buFont typeface="Arial" panose="020B0604020202020204" pitchFamily="34" charset="0"/>
              <a:buChar char="•"/>
            </a:pPr>
            <a:r>
              <a:rPr lang="en-US" sz="1400" b="0" i="0" u="none" strike="noStrike" baseline="0" dirty="0">
                <a:solidFill>
                  <a:srgbClr val="002060"/>
                </a:solidFill>
                <a:latin typeface="ArialMT"/>
              </a:rPr>
              <a:t>Global Capabil</a:t>
            </a:r>
            <a:r>
              <a:rPr lang="en-US" sz="1400" b="0" i="0" u="none" strike="noStrike" baseline="0" dirty="0">
                <a:solidFill>
                  <a:srgbClr val="093254"/>
                </a:solidFill>
                <a:latin typeface="ArialMT"/>
              </a:rPr>
              <a:t>ities</a:t>
            </a:r>
            <a:endParaRPr lang="en-US" sz="1400" dirty="0"/>
          </a:p>
        </p:txBody>
      </p:sp>
      <p:sp>
        <p:nvSpPr>
          <p:cNvPr id="21" name="Slide Number Placeholder 20">
            <a:extLst>
              <a:ext uri="{FF2B5EF4-FFF2-40B4-BE49-F238E27FC236}">
                <a16:creationId xmlns:a16="http://schemas.microsoft.com/office/drawing/2014/main" id="{870FD831-93C2-3EA8-51B9-4DCD53753FFE}"/>
              </a:ext>
            </a:extLst>
          </p:cNvPr>
          <p:cNvSpPr>
            <a:spLocks noGrp="1"/>
          </p:cNvSpPr>
          <p:nvPr>
            <p:ph type="sldNum" sz="quarter" idx="12"/>
          </p:nvPr>
        </p:nvSpPr>
        <p:spPr/>
        <p:txBody>
          <a:bodyPr/>
          <a:lstStyle/>
          <a:p>
            <a:fld id="{BACE0CA2-18B5-4229-9E0B-027848CA4318}" type="slidenum">
              <a:rPr lang="en-US" smtClean="0">
                <a:solidFill>
                  <a:schemeClr val="bg1"/>
                </a:solidFill>
              </a:rPr>
              <a:t>2</a:t>
            </a:fld>
            <a:endParaRPr lang="en-US" dirty="0">
              <a:solidFill>
                <a:schemeClr val="bg1"/>
              </a:solidFill>
            </a:endParaRPr>
          </a:p>
        </p:txBody>
      </p:sp>
      <p:pic>
        <p:nvPicPr>
          <p:cNvPr id="5" name="Picture 4" descr="A white letter in a circle&#10;&#10;Description automatically generated">
            <a:extLst>
              <a:ext uri="{FF2B5EF4-FFF2-40B4-BE49-F238E27FC236}">
                <a16:creationId xmlns:a16="http://schemas.microsoft.com/office/drawing/2014/main" id="{235865CC-C84D-160C-E20C-239A71E6961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044" r="-1"/>
          <a:stretch/>
        </p:blipFill>
        <p:spPr>
          <a:xfrm>
            <a:off x="11441618" y="6261653"/>
            <a:ext cx="578190" cy="596347"/>
          </a:xfrm>
          <a:prstGeom prst="rect">
            <a:avLst/>
          </a:prstGeom>
        </p:spPr>
      </p:pic>
      <p:sp>
        <p:nvSpPr>
          <p:cNvPr id="24" name="Title 29">
            <a:extLst>
              <a:ext uri="{FF2B5EF4-FFF2-40B4-BE49-F238E27FC236}">
                <a16:creationId xmlns:a16="http://schemas.microsoft.com/office/drawing/2014/main" id="{88553D12-B709-96C2-FA4F-0C29EFE8615F}"/>
              </a:ext>
            </a:extLst>
          </p:cNvPr>
          <p:cNvSpPr txBox="1">
            <a:spLocks/>
          </p:cNvSpPr>
          <p:nvPr/>
        </p:nvSpPr>
        <p:spPr>
          <a:xfrm>
            <a:off x="490450" y="821229"/>
            <a:ext cx="2202873" cy="282633"/>
          </a:xfrm>
          <a:prstGeom prst="rect">
            <a:avLst/>
          </a:prstGeom>
          <a:noFill/>
        </p:spPr>
        <p:txBody>
          <a:bodyPr wrap="square">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5596E1"/>
                </a:solidFill>
                <a:latin typeface="Arial" panose="020B0604020202020204" pitchFamily="34" charset="0"/>
                <a:cs typeface="Arial" panose="020B0604020202020204" pitchFamily="34" charset="0"/>
              </a:rPr>
              <a:t>Day Two Services</a:t>
            </a:r>
            <a:r>
              <a:rPr lang="en-US" sz="1100" b="1" baseline="80000" dirty="0">
                <a:solidFill>
                  <a:srgbClr val="5596E1"/>
                </a:solidFill>
                <a:latin typeface="Arial" panose="020B0604020202020204" pitchFamily="34" charset="0"/>
                <a:cs typeface="Arial" panose="020B0604020202020204" pitchFamily="34" charset="0"/>
              </a:rPr>
              <a:t>®</a:t>
            </a:r>
            <a:r>
              <a:rPr lang="en-US" sz="3200" b="1" dirty="0">
                <a:solidFill>
                  <a:srgbClr val="5596E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715821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4827346-62B8-6673-370C-267591C0DB17}"/>
              </a:ext>
            </a:extLst>
          </p:cNvPr>
          <p:cNvSpPr/>
          <p:nvPr/>
        </p:nvSpPr>
        <p:spPr>
          <a:xfrm>
            <a:off x="1" y="0"/>
            <a:ext cx="3133724" cy="581891"/>
          </a:xfrm>
          <a:prstGeom prst="rect">
            <a:avLst/>
          </a:prstGeom>
          <a:solidFill>
            <a:srgbClr val="0932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TextBox 11">
            <a:extLst>
              <a:ext uri="{FF2B5EF4-FFF2-40B4-BE49-F238E27FC236}">
                <a16:creationId xmlns:a16="http://schemas.microsoft.com/office/drawing/2014/main" id="{E8922E64-74AC-01F5-5E94-BEBC7DC292DF}"/>
              </a:ext>
            </a:extLst>
          </p:cNvPr>
          <p:cNvSpPr txBox="1"/>
          <p:nvPr/>
        </p:nvSpPr>
        <p:spPr>
          <a:xfrm>
            <a:off x="490716" y="60215"/>
            <a:ext cx="2500133"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Compliance</a:t>
            </a:r>
            <a:endParaRPr lang="en-US" dirty="0">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797A0991-2396-412C-71C7-84AF894499A8}"/>
              </a:ext>
            </a:extLst>
          </p:cNvPr>
          <p:cNvSpPr txBox="1"/>
          <p:nvPr/>
        </p:nvSpPr>
        <p:spPr>
          <a:xfrm>
            <a:off x="496058" y="1565191"/>
            <a:ext cx="3944144" cy="2314544"/>
          </a:xfrm>
          <a:prstGeom prst="rect">
            <a:avLst/>
          </a:prstGeom>
          <a:noFill/>
        </p:spPr>
        <p:txBody>
          <a:bodyPr wrap="square" rtlCol="0">
            <a:spAutoFit/>
          </a:bodyPr>
          <a:lstStyle/>
          <a:p>
            <a:pPr algn="l">
              <a:lnSpc>
                <a:spcPct val="150000"/>
              </a:lnSpc>
            </a:pPr>
            <a:r>
              <a:rPr lang="en-US" sz="1400" b="1" i="0" u="none" strike="noStrike" baseline="0" dirty="0">
                <a:solidFill>
                  <a:srgbClr val="002060"/>
                </a:solidFill>
                <a:latin typeface="Arial-BoldMT"/>
              </a:rPr>
              <a:t>GUIDANCE</a:t>
            </a:r>
          </a:p>
          <a:p>
            <a:pPr marL="285750" indent="-285750" algn="l">
              <a:lnSpc>
                <a:spcPct val="150000"/>
              </a:lnSpc>
              <a:buFont typeface="Arial" panose="020B0604020202020204" pitchFamily="34" charset="0"/>
              <a:buChar char="•"/>
            </a:pPr>
            <a:r>
              <a:rPr lang="en-US" sz="1400" b="0" i="0" u="none" strike="noStrike" baseline="0" dirty="0">
                <a:solidFill>
                  <a:srgbClr val="002060"/>
                </a:solidFill>
                <a:latin typeface="ArialMT"/>
              </a:rPr>
              <a:t>In-house legal</a:t>
            </a:r>
          </a:p>
          <a:p>
            <a:pPr marL="285750" indent="-285750" algn="l">
              <a:lnSpc>
                <a:spcPct val="150000"/>
              </a:lnSpc>
              <a:buFont typeface="Arial" panose="020B0604020202020204" pitchFamily="34" charset="0"/>
              <a:buChar char="•"/>
            </a:pPr>
            <a:r>
              <a:rPr lang="en-US" sz="1400" b="0" i="0" u="none" strike="noStrike" baseline="0" dirty="0">
                <a:solidFill>
                  <a:srgbClr val="002060"/>
                </a:solidFill>
                <a:latin typeface="ArialMT"/>
              </a:rPr>
              <a:t>Audit support services</a:t>
            </a:r>
          </a:p>
          <a:p>
            <a:pPr marL="285750" indent="-285750" algn="l">
              <a:lnSpc>
                <a:spcPct val="150000"/>
              </a:lnSpc>
              <a:buFont typeface="Arial" panose="020B0604020202020204" pitchFamily="34" charset="0"/>
              <a:buChar char="•"/>
            </a:pPr>
            <a:r>
              <a:rPr lang="en-US" sz="1400" b="0" i="0" u="none" strike="noStrike" baseline="0" dirty="0">
                <a:solidFill>
                  <a:srgbClr val="002060"/>
                </a:solidFill>
                <a:latin typeface="ArialMT"/>
              </a:rPr>
              <a:t>Compliance reviews</a:t>
            </a:r>
          </a:p>
          <a:p>
            <a:pPr marL="285750" indent="-285750" algn="l">
              <a:lnSpc>
                <a:spcPct val="150000"/>
              </a:lnSpc>
              <a:buFont typeface="Arial" panose="020B0604020202020204" pitchFamily="34" charset="0"/>
              <a:buChar char="•"/>
            </a:pPr>
            <a:r>
              <a:rPr lang="en-US" sz="1400" b="0" i="0" u="none" strike="noStrike" baseline="0" dirty="0">
                <a:solidFill>
                  <a:srgbClr val="002060"/>
                </a:solidFill>
                <a:latin typeface="ArialMT"/>
              </a:rPr>
              <a:t>HR/legislative updates</a:t>
            </a:r>
          </a:p>
          <a:p>
            <a:pPr marL="285750" indent="-285750" algn="l">
              <a:lnSpc>
                <a:spcPct val="150000"/>
              </a:lnSpc>
              <a:buFont typeface="Arial" panose="020B0604020202020204" pitchFamily="34" charset="0"/>
              <a:buChar char="•"/>
            </a:pPr>
            <a:r>
              <a:rPr lang="en-US" sz="1400" b="0" i="0" u="none" strike="noStrike" baseline="0" dirty="0">
                <a:solidFill>
                  <a:srgbClr val="002060"/>
                </a:solidFill>
                <a:latin typeface="ArialMT"/>
              </a:rPr>
              <a:t>ERISA/ACA/HIPAA/COBRA/FMLA, etc. compliance/interpretation</a:t>
            </a:r>
          </a:p>
        </p:txBody>
      </p:sp>
      <p:sp>
        <p:nvSpPr>
          <p:cNvPr id="19" name="TextBox 18">
            <a:extLst>
              <a:ext uri="{FF2B5EF4-FFF2-40B4-BE49-F238E27FC236}">
                <a16:creationId xmlns:a16="http://schemas.microsoft.com/office/drawing/2014/main" id="{40983E6B-58EF-C5A4-9544-8EE5D9BF89BB}"/>
              </a:ext>
            </a:extLst>
          </p:cNvPr>
          <p:cNvSpPr txBox="1"/>
          <p:nvPr/>
        </p:nvSpPr>
        <p:spPr>
          <a:xfrm>
            <a:off x="490450" y="3965449"/>
            <a:ext cx="4125801" cy="1991379"/>
          </a:xfrm>
          <a:prstGeom prst="rect">
            <a:avLst/>
          </a:prstGeom>
          <a:noFill/>
        </p:spPr>
        <p:txBody>
          <a:bodyPr wrap="square" rtlCol="0">
            <a:spAutoFit/>
          </a:bodyPr>
          <a:lstStyle/>
          <a:p>
            <a:pPr algn="l">
              <a:lnSpc>
                <a:spcPct val="150000"/>
              </a:lnSpc>
            </a:pPr>
            <a:r>
              <a:rPr lang="en-US" sz="1400" b="1" i="0" u="none" strike="noStrike" baseline="0" dirty="0">
                <a:solidFill>
                  <a:srgbClr val="002060"/>
                </a:solidFill>
                <a:latin typeface="Arial-BoldMT"/>
              </a:rPr>
              <a:t>TOOLS AND SERVICES</a:t>
            </a:r>
          </a:p>
          <a:p>
            <a:pPr marL="285750" indent="-285750" algn="l">
              <a:lnSpc>
                <a:spcPct val="150000"/>
              </a:lnSpc>
              <a:buClr>
                <a:srgbClr val="002060"/>
              </a:buClr>
              <a:buFont typeface="Arial" panose="020B0604020202020204" pitchFamily="34" charset="0"/>
              <a:buChar char="•"/>
            </a:pPr>
            <a:r>
              <a:rPr lang="en-US" sz="1400" b="0" i="0" u="none" strike="noStrike" baseline="0" dirty="0">
                <a:solidFill>
                  <a:srgbClr val="002060"/>
                </a:solidFill>
                <a:latin typeface="ArialMT"/>
              </a:rPr>
              <a:t>§105(h) and §125 nondiscrimination testing</a:t>
            </a:r>
          </a:p>
          <a:p>
            <a:pPr marL="285750" indent="-285750" algn="l">
              <a:lnSpc>
                <a:spcPct val="150000"/>
              </a:lnSpc>
              <a:buClr>
                <a:srgbClr val="002060"/>
              </a:buClr>
              <a:buFont typeface="Arial" panose="020B0604020202020204" pitchFamily="34" charset="0"/>
              <a:buChar char="•"/>
            </a:pPr>
            <a:r>
              <a:rPr lang="en-US" sz="1400" b="0" i="0" u="none" strike="noStrike" baseline="0" dirty="0">
                <a:solidFill>
                  <a:srgbClr val="002060"/>
                </a:solidFill>
                <a:latin typeface="ArialMT"/>
              </a:rPr>
              <a:t>§414 controlled group analysis</a:t>
            </a:r>
          </a:p>
          <a:p>
            <a:pPr marL="285750" indent="-285750" algn="l">
              <a:lnSpc>
                <a:spcPct val="150000"/>
              </a:lnSpc>
              <a:buClr>
                <a:srgbClr val="002060"/>
              </a:buClr>
              <a:buFont typeface="Arial" panose="020B0604020202020204" pitchFamily="34" charset="0"/>
              <a:buChar char="•"/>
            </a:pPr>
            <a:r>
              <a:rPr lang="en-US" sz="1400" b="0" i="0" u="none" strike="noStrike" baseline="0" dirty="0">
                <a:solidFill>
                  <a:srgbClr val="002060"/>
                </a:solidFill>
                <a:latin typeface="ArialMT"/>
              </a:rPr>
              <a:t>ERISA documentation</a:t>
            </a:r>
          </a:p>
          <a:p>
            <a:pPr marL="285750" indent="-285750" algn="l">
              <a:lnSpc>
                <a:spcPct val="150000"/>
              </a:lnSpc>
              <a:buClr>
                <a:srgbClr val="002060"/>
              </a:buClr>
              <a:buFont typeface="Arial" panose="020B0604020202020204" pitchFamily="34" charset="0"/>
              <a:buChar char="•"/>
            </a:pPr>
            <a:r>
              <a:rPr lang="en-US" sz="1400" b="0" i="0" u="none" strike="noStrike" baseline="0" dirty="0">
                <a:solidFill>
                  <a:srgbClr val="002060"/>
                </a:solidFill>
                <a:latin typeface="ArialMT"/>
              </a:rPr>
              <a:t>5500 preparation</a:t>
            </a:r>
          </a:p>
          <a:p>
            <a:pPr marL="285750" indent="-285750" algn="l">
              <a:lnSpc>
                <a:spcPct val="150000"/>
              </a:lnSpc>
              <a:buClr>
                <a:srgbClr val="002060"/>
              </a:buClr>
              <a:buFont typeface="Arial" panose="020B0604020202020204" pitchFamily="34" charset="0"/>
              <a:buChar char="•"/>
            </a:pPr>
            <a:r>
              <a:rPr lang="en-US" sz="1400" b="0" i="0" u="none" strike="noStrike" baseline="0" dirty="0">
                <a:solidFill>
                  <a:srgbClr val="002060"/>
                </a:solidFill>
                <a:latin typeface="ArialMT"/>
              </a:rPr>
              <a:t>COBRA administration</a:t>
            </a:r>
          </a:p>
        </p:txBody>
      </p:sp>
      <p:sp>
        <p:nvSpPr>
          <p:cNvPr id="8" name="Title 29">
            <a:extLst>
              <a:ext uri="{FF2B5EF4-FFF2-40B4-BE49-F238E27FC236}">
                <a16:creationId xmlns:a16="http://schemas.microsoft.com/office/drawing/2014/main" id="{A282093D-2CE9-DE65-CFB2-2325F4F021AC}"/>
              </a:ext>
            </a:extLst>
          </p:cNvPr>
          <p:cNvSpPr txBox="1">
            <a:spLocks/>
          </p:cNvSpPr>
          <p:nvPr/>
        </p:nvSpPr>
        <p:spPr>
          <a:xfrm>
            <a:off x="490450" y="821229"/>
            <a:ext cx="2202873" cy="282633"/>
          </a:xfrm>
          <a:prstGeom prst="rect">
            <a:avLst/>
          </a:prstGeom>
          <a:noFill/>
        </p:spPr>
        <p:txBody>
          <a:bodyPr wrap="square">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5596E1"/>
                </a:solidFill>
                <a:latin typeface="Arial" panose="020B0604020202020204" pitchFamily="34" charset="0"/>
                <a:cs typeface="Arial" panose="020B0604020202020204" pitchFamily="34" charset="0"/>
              </a:rPr>
              <a:t>Day Two Services</a:t>
            </a:r>
            <a:r>
              <a:rPr lang="en-US" sz="1100" b="1" baseline="80000" dirty="0">
                <a:solidFill>
                  <a:srgbClr val="5596E1"/>
                </a:solidFill>
                <a:latin typeface="Arial" panose="020B0604020202020204" pitchFamily="34" charset="0"/>
                <a:cs typeface="Arial" panose="020B0604020202020204" pitchFamily="34" charset="0"/>
              </a:rPr>
              <a:t>®</a:t>
            </a:r>
            <a:r>
              <a:rPr lang="en-US" sz="3200" b="1" dirty="0">
                <a:solidFill>
                  <a:srgbClr val="5596E1"/>
                </a:solidFill>
                <a:latin typeface="Arial" panose="020B0604020202020204" pitchFamily="34" charset="0"/>
                <a:cs typeface="Arial" panose="020B0604020202020204" pitchFamily="34" charset="0"/>
              </a:rPr>
              <a:t> </a:t>
            </a:r>
          </a:p>
        </p:txBody>
      </p:sp>
      <p:pic>
        <p:nvPicPr>
          <p:cNvPr id="9" name="Graphic 8">
            <a:extLst>
              <a:ext uri="{FF2B5EF4-FFF2-40B4-BE49-F238E27FC236}">
                <a16:creationId xmlns:a16="http://schemas.microsoft.com/office/drawing/2014/main" id="{2B48BEF0-36F5-022F-F310-DD0BA407BB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85379" y="581891"/>
            <a:ext cx="3740317" cy="3243512"/>
          </a:xfrm>
          <a:prstGeom prst="rect">
            <a:avLst/>
          </a:prstGeom>
          <a:effectLst>
            <a:outerShdw blurRad="50800" dist="38100" dir="2700000" algn="tl" rotWithShape="0">
              <a:prstClr val="black">
                <a:alpha val="40000"/>
              </a:prstClr>
            </a:outerShdw>
          </a:effectLst>
        </p:spPr>
      </p:pic>
      <p:pic>
        <p:nvPicPr>
          <p:cNvPr id="4" name="Graphic 3">
            <a:extLst>
              <a:ext uri="{FF2B5EF4-FFF2-40B4-BE49-F238E27FC236}">
                <a16:creationId xmlns:a16="http://schemas.microsoft.com/office/drawing/2014/main" id="{0064FF8F-A117-0CE4-E81F-F645BE6E3FB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46984" y="1872846"/>
            <a:ext cx="3694634" cy="4077231"/>
          </a:xfrm>
          <a:prstGeom prst="rect">
            <a:avLst/>
          </a:prstGeom>
          <a:effectLst>
            <a:outerShdw blurRad="50800" dist="38100" dir="2700000" algn="tl" rotWithShape="0">
              <a:prstClr val="black">
                <a:alpha val="40000"/>
              </a:prstClr>
            </a:outerShdw>
          </a:effectLst>
        </p:spPr>
      </p:pic>
      <p:pic>
        <p:nvPicPr>
          <p:cNvPr id="3" name="Picture 2" descr="A white letter in a circle&#10;&#10;Description automatically generated">
            <a:extLst>
              <a:ext uri="{FF2B5EF4-FFF2-40B4-BE49-F238E27FC236}">
                <a16:creationId xmlns:a16="http://schemas.microsoft.com/office/drawing/2014/main" id="{1F17F7C6-7DC7-0E8F-B61E-2C96315ACD9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3044" r="-1"/>
          <a:stretch/>
        </p:blipFill>
        <p:spPr>
          <a:xfrm>
            <a:off x="11441618" y="6261653"/>
            <a:ext cx="578190" cy="596347"/>
          </a:xfrm>
          <a:prstGeom prst="rect">
            <a:avLst/>
          </a:prstGeom>
        </p:spPr>
      </p:pic>
      <p:sp>
        <p:nvSpPr>
          <p:cNvPr id="5" name="Slide Number Placeholder 1">
            <a:extLst>
              <a:ext uri="{FF2B5EF4-FFF2-40B4-BE49-F238E27FC236}">
                <a16:creationId xmlns:a16="http://schemas.microsoft.com/office/drawing/2014/main" id="{F856EA75-AB73-8AC0-2C52-957257D8958B}"/>
              </a:ext>
            </a:extLst>
          </p:cNvPr>
          <p:cNvSpPr>
            <a:spLocks noGrp="1"/>
          </p:cNvSpPr>
          <p:nvPr>
            <p:ph type="sldNum" sz="quarter" idx="12"/>
          </p:nvPr>
        </p:nvSpPr>
        <p:spPr>
          <a:xfrm>
            <a:off x="10818422" y="6356350"/>
            <a:ext cx="437804" cy="365125"/>
          </a:xfrm>
        </p:spPr>
        <p:txBody>
          <a:bodyPr/>
          <a:lstStyle/>
          <a:p>
            <a:fld id="{BACE0CA2-18B5-4229-9E0B-027848CA4318}" type="slidenum">
              <a:rPr lang="en-US" smtClean="0"/>
              <a:t>3</a:t>
            </a:fld>
            <a:endParaRPr lang="en-US" dirty="0"/>
          </a:p>
        </p:txBody>
      </p:sp>
    </p:spTree>
    <p:extLst>
      <p:ext uri="{BB962C8B-B14F-4D97-AF65-F5344CB8AC3E}">
        <p14:creationId xmlns:p14="http://schemas.microsoft.com/office/powerpoint/2010/main" val="626493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26F8808-6A25-20AD-AE90-04E4CFCE3B9D}"/>
              </a:ext>
            </a:extLst>
          </p:cNvPr>
          <p:cNvSpPr/>
          <p:nvPr/>
        </p:nvSpPr>
        <p:spPr>
          <a:xfrm>
            <a:off x="0" y="4778232"/>
            <a:ext cx="12192000" cy="2079768"/>
          </a:xfrm>
          <a:prstGeom prst="rect">
            <a:avLst/>
          </a:prstGeom>
          <a:solidFill>
            <a:srgbClr val="002060">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1DE25E04-C4B7-C8F6-4F8C-2621B5C54A0A}"/>
              </a:ext>
            </a:extLst>
          </p:cNvPr>
          <p:cNvSpPr>
            <a:spLocks noGrp="1"/>
          </p:cNvSpPr>
          <p:nvPr>
            <p:ph type="sldNum" sz="quarter" idx="12"/>
          </p:nvPr>
        </p:nvSpPr>
        <p:spPr/>
        <p:txBody>
          <a:bodyPr/>
          <a:lstStyle/>
          <a:p>
            <a:fld id="{BACE0CA2-18B5-4229-9E0B-027848CA4318}" type="slidenum">
              <a:rPr lang="en-US" smtClean="0"/>
              <a:t>4</a:t>
            </a:fld>
            <a:endParaRPr lang="en-US" dirty="0"/>
          </a:p>
        </p:txBody>
      </p:sp>
      <p:sp>
        <p:nvSpPr>
          <p:cNvPr id="5" name="Rectangle 4">
            <a:extLst>
              <a:ext uri="{FF2B5EF4-FFF2-40B4-BE49-F238E27FC236}">
                <a16:creationId xmlns:a16="http://schemas.microsoft.com/office/drawing/2014/main" id="{F921A33D-8DC5-6544-43C5-C194B0BD1BC6}"/>
              </a:ext>
            </a:extLst>
          </p:cNvPr>
          <p:cNvSpPr/>
          <p:nvPr/>
        </p:nvSpPr>
        <p:spPr>
          <a:xfrm>
            <a:off x="1" y="0"/>
            <a:ext cx="5029199" cy="581891"/>
          </a:xfrm>
          <a:prstGeom prst="rect">
            <a:avLst/>
          </a:prstGeom>
          <a:solidFill>
            <a:srgbClr val="0932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6" name="TextBox 5">
            <a:extLst>
              <a:ext uri="{FF2B5EF4-FFF2-40B4-BE49-F238E27FC236}">
                <a16:creationId xmlns:a16="http://schemas.microsoft.com/office/drawing/2014/main" id="{3D022640-6AB2-DF3C-62DA-3197FC3E748E}"/>
              </a:ext>
            </a:extLst>
          </p:cNvPr>
          <p:cNvSpPr txBox="1"/>
          <p:nvPr/>
        </p:nvSpPr>
        <p:spPr>
          <a:xfrm>
            <a:off x="490716" y="60215"/>
            <a:ext cx="4128909"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HR Technology Consulting</a:t>
            </a:r>
            <a:endParaRPr lang="en-US"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8F9E3B6-7BF1-9E2F-108F-E6CB744ADDB6}"/>
              </a:ext>
            </a:extLst>
          </p:cNvPr>
          <p:cNvSpPr txBox="1"/>
          <p:nvPr/>
        </p:nvSpPr>
        <p:spPr>
          <a:xfrm>
            <a:off x="494364" y="1567082"/>
            <a:ext cx="4652565" cy="2960875"/>
          </a:xfrm>
          <a:prstGeom prst="rect">
            <a:avLst/>
          </a:prstGeom>
          <a:noFill/>
        </p:spPr>
        <p:txBody>
          <a:bodyPr wrap="square" rtlCol="0">
            <a:spAutoFit/>
          </a:bodyPr>
          <a:lstStyle/>
          <a:p>
            <a:pPr marL="285750" indent="-285750" algn="l">
              <a:lnSpc>
                <a:spcPct val="150000"/>
              </a:lnSpc>
              <a:buClr>
                <a:srgbClr val="002060"/>
              </a:buClr>
              <a:buFont typeface="Arial" panose="020B0604020202020204" pitchFamily="34" charset="0"/>
              <a:buChar char="•"/>
            </a:pPr>
            <a:r>
              <a:rPr lang="en-US" sz="1400" b="0" i="0" u="none" strike="noStrike" baseline="0" dirty="0">
                <a:solidFill>
                  <a:srgbClr val="002060"/>
                </a:solidFill>
                <a:latin typeface="ArialMT"/>
              </a:rPr>
              <a:t>Review client’s current HR technologies and workflows to ascertain efficiencies and gaps to maximize existing products</a:t>
            </a:r>
          </a:p>
          <a:p>
            <a:pPr marL="285750" indent="-285750" algn="l">
              <a:lnSpc>
                <a:spcPct val="150000"/>
              </a:lnSpc>
              <a:buClr>
                <a:srgbClr val="002060"/>
              </a:buClr>
              <a:buFont typeface="Arial" panose="020B0604020202020204" pitchFamily="34" charset="0"/>
              <a:buChar char="•"/>
            </a:pPr>
            <a:r>
              <a:rPr lang="en-US" sz="1400" b="0" i="0" u="none" strike="noStrike" baseline="0" dirty="0">
                <a:solidFill>
                  <a:srgbClr val="002060"/>
                </a:solidFill>
                <a:latin typeface="ArialMT"/>
              </a:rPr>
              <a:t>Review client’s current HR technology pricing to ensure competitiveness</a:t>
            </a:r>
          </a:p>
          <a:p>
            <a:pPr marL="285750" indent="-285750" algn="l">
              <a:lnSpc>
                <a:spcPct val="150000"/>
              </a:lnSpc>
              <a:buClr>
                <a:srgbClr val="002060"/>
              </a:buClr>
              <a:buFont typeface="Arial" panose="020B0604020202020204" pitchFamily="34" charset="0"/>
              <a:buChar char="•"/>
            </a:pPr>
            <a:r>
              <a:rPr lang="en-US" sz="1400" b="0" i="0" u="none" strike="noStrike" baseline="0" dirty="0">
                <a:solidFill>
                  <a:srgbClr val="002060"/>
                </a:solidFill>
                <a:latin typeface="ArialMT"/>
              </a:rPr>
              <a:t>Assist with selecting the right HR technology for payroll, time keeping, HRIS, benefits administration, performance management, recruitment/applicant tracking, and onboarding</a:t>
            </a:r>
          </a:p>
        </p:txBody>
      </p:sp>
      <p:sp>
        <p:nvSpPr>
          <p:cNvPr id="10" name="TextBox 9">
            <a:extLst>
              <a:ext uri="{FF2B5EF4-FFF2-40B4-BE49-F238E27FC236}">
                <a16:creationId xmlns:a16="http://schemas.microsoft.com/office/drawing/2014/main" id="{17EDCF25-80ED-A94F-2F3D-0971D4B547E1}"/>
              </a:ext>
            </a:extLst>
          </p:cNvPr>
          <p:cNvSpPr txBox="1"/>
          <p:nvPr/>
        </p:nvSpPr>
        <p:spPr>
          <a:xfrm>
            <a:off x="490450" y="4873049"/>
            <a:ext cx="5449371" cy="1154162"/>
          </a:xfrm>
          <a:prstGeom prst="rect">
            <a:avLst/>
          </a:prstGeom>
          <a:noFill/>
        </p:spPr>
        <p:txBody>
          <a:bodyPr wrap="square" rtlCol="0">
            <a:spAutoFit/>
          </a:bodyPr>
          <a:lstStyle/>
          <a:p>
            <a:pPr>
              <a:lnSpc>
                <a:spcPct val="150000"/>
              </a:lnSpc>
            </a:pPr>
            <a:r>
              <a:rPr lang="en-US" sz="1400" b="1" dirty="0">
                <a:solidFill>
                  <a:srgbClr val="002060"/>
                </a:solidFill>
                <a:latin typeface="ArialMT"/>
                <a:cs typeface="Arial" panose="020B0604020202020204" pitchFamily="34" charset="0"/>
              </a:rPr>
              <a:t>IDEAL CLIENT/PROSPECT</a:t>
            </a:r>
          </a:p>
          <a:p>
            <a:pPr>
              <a:buClr>
                <a:srgbClr val="002060"/>
              </a:buClr>
            </a:pPr>
            <a:r>
              <a:rPr lang="en-US" sz="1200" dirty="0">
                <a:solidFill>
                  <a:srgbClr val="002060"/>
                </a:solidFill>
                <a:latin typeface="ArialMT"/>
                <a:cs typeface="Arial" panose="020B0604020202020204" pitchFamily="34" charset="0"/>
              </a:rPr>
              <a:t>An employer with more than 100 employees and has one of the following:</a:t>
            </a:r>
          </a:p>
          <a:p>
            <a:pPr marL="285750" indent="-285750">
              <a:buClr>
                <a:srgbClr val="002060"/>
              </a:buClr>
              <a:buFont typeface="Arial" panose="020B0604020202020204" pitchFamily="34" charset="0"/>
              <a:buChar char="•"/>
            </a:pPr>
            <a:r>
              <a:rPr lang="en-US" sz="1200" dirty="0">
                <a:solidFill>
                  <a:srgbClr val="002060"/>
                </a:solidFill>
                <a:latin typeface="ArialMT"/>
                <a:cs typeface="Arial" panose="020B0604020202020204" pitchFamily="34" charset="0"/>
              </a:rPr>
              <a:t>Payroll or benefits administration issues with the current provider (poor service or performance)</a:t>
            </a:r>
          </a:p>
          <a:p>
            <a:pPr marL="285750" indent="-285750">
              <a:buClr>
                <a:srgbClr val="002060"/>
              </a:buClr>
              <a:buFont typeface="Arial" panose="020B0604020202020204" pitchFamily="34" charset="0"/>
              <a:buChar char="•"/>
            </a:pPr>
            <a:r>
              <a:rPr lang="en-US" sz="1200" dirty="0">
                <a:solidFill>
                  <a:srgbClr val="002060"/>
                </a:solidFill>
                <a:latin typeface="ArialMT"/>
                <a:cs typeface="Arial" panose="020B0604020202020204" pitchFamily="34" charset="0"/>
              </a:rPr>
              <a:t>Has been with the current provider for over five years, pricing may be high</a:t>
            </a:r>
          </a:p>
        </p:txBody>
      </p:sp>
      <p:sp>
        <p:nvSpPr>
          <p:cNvPr id="12" name="TextBox 11">
            <a:extLst>
              <a:ext uri="{FF2B5EF4-FFF2-40B4-BE49-F238E27FC236}">
                <a16:creationId xmlns:a16="http://schemas.microsoft.com/office/drawing/2014/main" id="{09A2978C-3388-EC3B-929C-D9F0597A4639}"/>
              </a:ext>
            </a:extLst>
          </p:cNvPr>
          <p:cNvSpPr txBox="1"/>
          <p:nvPr/>
        </p:nvSpPr>
        <p:spPr>
          <a:xfrm>
            <a:off x="6339587" y="4873049"/>
            <a:ext cx="5449371" cy="1154162"/>
          </a:xfrm>
          <a:prstGeom prst="rect">
            <a:avLst/>
          </a:prstGeom>
          <a:noFill/>
        </p:spPr>
        <p:txBody>
          <a:bodyPr wrap="square" rtlCol="0">
            <a:spAutoFit/>
          </a:bodyPr>
          <a:lstStyle/>
          <a:p>
            <a:pPr>
              <a:lnSpc>
                <a:spcPct val="150000"/>
              </a:lnSpc>
            </a:pPr>
            <a:r>
              <a:rPr lang="en-US" sz="1400" b="1" dirty="0">
                <a:solidFill>
                  <a:srgbClr val="002060"/>
                </a:solidFill>
                <a:latin typeface="ArialMT"/>
                <a:cs typeface="Arial" panose="020B0604020202020204" pitchFamily="34" charset="0"/>
              </a:rPr>
              <a:t> </a:t>
            </a:r>
          </a:p>
          <a:p>
            <a:pPr marL="285750" indent="-285750">
              <a:buClr>
                <a:srgbClr val="002060"/>
              </a:buClr>
              <a:buFont typeface="Arial" panose="020B0604020202020204" pitchFamily="34" charset="0"/>
              <a:buChar char="•"/>
            </a:pPr>
            <a:r>
              <a:rPr lang="en-US" sz="1200" dirty="0">
                <a:solidFill>
                  <a:srgbClr val="002060"/>
                </a:solidFill>
                <a:latin typeface="ArialMT"/>
                <a:cs typeface="Arial" panose="020B0604020202020204" pitchFamily="34" charset="0"/>
              </a:rPr>
              <a:t>Is handling the tracking of ACA manually</a:t>
            </a:r>
          </a:p>
          <a:p>
            <a:pPr marL="285750" indent="-285750">
              <a:buClr>
                <a:srgbClr val="002060"/>
              </a:buClr>
              <a:buFont typeface="Arial" panose="020B0604020202020204" pitchFamily="34" charset="0"/>
              <a:buChar char="•"/>
            </a:pPr>
            <a:r>
              <a:rPr lang="en-US" sz="1200" dirty="0">
                <a:solidFill>
                  <a:srgbClr val="002060"/>
                </a:solidFill>
                <a:latin typeface="ArialMT"/>
                <a:cs typeface="Arial" panose="020B0604020202020204" pitchFamily="34" charset="0"/>
              </a:rPr>
              <a:t>Is tracking benefits manually or entering data into the carrier’s websites</a:t>
            </a:r>
          </a:p>
          <a:p>
            <a:pPr marL="285750" indent="-285750">
              <a:buClr>
                <a:srgbClr val="002060"/>
              </a:buClr>
              <a:buFont typeface="Arial" panose="020B0604020202020204" pitchFamily="34" charset="0"/>
              <a:buChar char="•"/>
            </a:pPr>
            <a:r>
              <a:rPr lang="en-US" sz="1200" dirty="0">
                <a:solidFill>
                  <a:srgbClr val="002060"/>
                </a:solidFill>
                <a:latin typeface="ArialMT"/>
                <a:cs typeface="Arial" panose="020B0604020202020204" pitchFamily="34" charset="0"/>
              </a:rPr>
              <a:t>Is tracking time manually and does not know how many Full Time Equivalent Employees it has</a:t>
            </a:r>
          </a:p>
        </p:txBody>
      </p:sp>
      <p:pic>
        <p:nvPicPr>
          <p:cNvPr id="7" name="Graphic 6">
            <a:extLst>
              <a:ext uri="{FF2B5EF4-FFF2-40B4-BE49-F238E27FC236}">
                <a16:creationId xmlns:a16="http://schemas.microsoft.com/office/drawing/2014/main" id="{A63CD699-2E81-4143-0916-9C1408CACF8C}"/>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2298" t="32581" r="5426" b="31495"/>
          <a:stretch/>
        </p:blipFill>
        <p:spPr>
          <a:xfrm>
            <a:off x="5307291" y="581891"/>
            <a:ext cx="6390345" cy="4196341"/>
          </a:xfrm>
          <a:prstGeom prst="rect">
            <a:avLst/>
          </a:prstGeom>
        </p:spPr>
      </p:pic>
      <p:sp>
        <p:nvSpPr>
          <p:cNvPr id="3" name="Title 29">
            <a:extLst>
              <a:ext uri="{FF2B5EF4-FFF2-40B4-BE49-F238E27FC236}">
                <a16:creationId xmlns:a16="http://schemas.microsoft.com/office/drawing/2014/main" id="{597FC604-E4A8-4D82-7F27-AFA087695E4E}"/>
              </a:ext>
            </a:extLst>
          </p:cNvPr>
          <p:cNvSpPr txBox="1">
            <a:spLocks/>
          </p:cNvSpPr>
          <p:nvPr/>
        </p:nvSpPr>
        <p:spPr>
          <a:xfrm>
            <a:off x="490450" y="821229"/>
            <a:ext cx="2202873" cy="282633"/>
          </a:xfrm>
          <a:prstGeom prst="rect">
            <a:avLst/>
          </a:prstGeom>
          <a:noFill/>
        </p:spPr>
        <p:txBody>
          <a:bodyPr wrap="square">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5596E1"/>
                </a:solidFill>
                <a:latin typeface="Arial" panose="020B0604020202020204" pitchFamily="34" charset="0"/>
                <a:cs typeface="Arial" panose="020B0604020202020204" pitchFamily="34" charset="0"/>
              </a:rPr>
              <a:t>Day Two Services</a:t>
            </a:r>
            <a:r>
              <a:rPr lang="en-US" sz="1100" b="1" baseline="80000" dirty="0">
                <a:solidFill>
                  <a:srgbClr val="5596E1"/>
                </a:solidFill>
                <a:latin typeface="Arial" panose="020B0604020202020204" pitchFamily="34" charset="0"/>
                <a:cs typeface="Arial" panose="020B0604020202020204" pitchFamily="34" charset="0"/>
              </a:rPr>
              <a:t>®</a:t>
            </a:r>
            <a:r>
              <a:rPr lang="en-US" sz="3200" b="1" dirty="0">
                <a:solidFill>
                  <a:srgbClr val="5596E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1550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E25E04-C4B7-C8F6-4F8C-2621B5C54A0A}"/>
              </a:ext>
            </a:extLst>
          </p:cNvPr>
          <p:cNvSpPr>
            <a:spLocks noGrp="1"/>
          </p:cNvSpPr>
          <p:nvPr>
            <p:ph type="sldNum" sz="quarter" idx="12"/>
          </p:nvPr>
        </p:nvSpPr>
        <p:spPr/>
        <p:txBody>
          <a:bodyPr/>
          <a:lstStyle/>
          <a:p>
            <a:fld id="{BACE0CA2-18B5-4229-9E0B-027848CA4318}" type="slidenum">
              <a:rPr lang="en-US" smtClean="0"/>
              <a:t>5</a:t>
            </a:fld>
            <a:endParaRPr lang="en-US"/>
          </a:p>
        </p:txBody>
      </p:sp>
      <p:sp>
        <p:nvSpPr>
          <p:cNvPr id="5" name="Rectangle 4">
            <a:extLst>
              <a:ext uri="{FF2B5EF4-FFF2-40B4-BE49-F238E27FC236}">
                <a16:creationId xmlns:a16="http://schemas.microsoft.com/office/drawing/2014/main" id="{F921A33D-8DC5-6544-43C5-C194B0BD1BC6}"/>
              </a:ext>
            </a:extLst>
          </p:cNvPr>
          <p:cNvSpPr/>
          <p:nvPr/>
        </p:nvSpPr>
        <p:spPr>
          <a:xfrm>
            <a:off x="1" y="0"/>
            <a:ext cx="3844269" cy="581891"/>
          </a:xfrm>
          <a:prstGeom prst="rect">
            <a:avLst/>
          </a:prstGeom>
          <a:solidFill>
            <a:srgbClr val="0932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6" name="TextBox 5">
            <a:extLst>
              <a:ext uri="{FF2B5EF4-FFF2-40B4-BE49-F238E27FC236}">
                <a16:creationId xmlns:a16="http://schemas.microsoft.com/office/drawing/2014/main" id="{3D022640-6AB2-DF3C-62DA-3197FC3E748E}"/>
              </a:ext>
            </a:extLst>
          </p:cNvPr>
          <p:cNvSpPr txBox="1"/>
          <p:nvPr/>
        </p:nvSpPr>
        <p:spPr>
          <a:xfrm>
            <a:off x="490717" y="60215"/>
            <a:ext cx="2813138"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Mineral (</a:t>
            </a:r>
            <a:r>
              <a:rPr lang="en-US" sz="2400" b="1" dirty="0" err="1">
                <a:solidFill>
                  <a:schemeClr val="bg1"/>
                </a:solidFill>
                <a:latin typeface="Arial" panose="020B0604020202020204" pitchFamily="34" charset="0"/>
                <a:cs typeface="Arial" panose="020B0604020202020204" pitchFamily="34" charset="0"/>
              </a:rPr>
              <a:t>ThinkHR</a:t>
            </a:r>
            <a:r>
              <a:rPr lang="en-US" sz="2400" b="1" dirty="0">
                <a:solidFill>
                  <a:schemeClr val="bg1"/>
                </a:solidFill>
                <a:latin typeface="Arial" panose="020B0604020202020204" pitchFamily="34" charset="0"/>
                <a:cs typeface="Arial" panose="020B0604020202020204" pitchFamily="34" charset="0"/>
              </a:rPr>
              <a:t>)</a:t>
            </a:r>
            <a:endParaRPr lang="en-US"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95DBAC4-0788-A799-3540-44504E7D5A29}"/>
              </a:ext>
            </a:extLst>
          </p:cNvPr>
          <p:cNvSpPr txBox="1"/>
          <p:nvPr/>
        </p:nvSpPr>
        <p:spPr>
          <a:xfrm>
            <a:off x="752079" y="2404193"/>
            <a:ext cx="3023954" cy="1231106"/>
          </a:xfrm>
          <a:prstGeom prst="rect">
            <a:avLst/>
          </a:prstGeom>
          <a:noFill/>
        </p:spPr>
        <p:txBody>
          <a:bodyPr wrap="square" rtlCol="0">
            <a:spAutoFit/>
          </a:bodyPr>
          <a:lstStyle/>
          <a:p>
            <a:pPr algn="ctr"/>
            <a:r>
              <a:rPr lang="en-US" sz="1400" b="1" i="0" u="none" strike="noStrike" baseline="0" dirty="0">
                <a:solidFill>
                  <a:srgbClr val="002060"/>
                </a:solidFill>
                <a:latin typeface="Arial" panose="020B0604020202020204" pitchFamily="34" charset="0"/>
              </a:rPr>
              <a:t>Real Answers from Real Experts</a:t>
            </a:r>
          </a:p>
          <a:p>
            <a:pPr algn="ctr"/>
            <a:r>
              <a:rPr lang="en-US" sz="1200" b="0" i="0" u="none" strike="noStrike" baseline="0" dirty="0">
                <a:solidFill>
                  <a:srgbClr val="002060"/>
                </a:solidFill>
                <a:latin typeface="Arial" panose="020B0604020202020204" pitchFamily="34" charset="0"/>
              </a:rPr>
              <a:t>There's simply no substitute for human experience and knowledge. Enjoy unlimited, immediate access to certified, experienced advisors to help navigate your people risk management issues.</a:t>
            </a:r>
            <a:endParaRPr lang="en-US" sz="1200" dirty="0">
              <a:solidFill>
                <a:srgbClr val="002060"/>
              </a:solidFill>
            </a:endParaRPr>
          </a:p>
        </p:txBody>
      </p:sp>
      <p:sp>
        <p:nvSpPr>
          <p:cNvPr id="14" name="TextBox 13">
            <a:extLst>
              <a:ext uri="{FF2B5EF4-FFF2-40B4-BE49-F238E27FC236}">
                <a16:creationId xmlns:a16="http://schemas.microsoft.com/office/drawing/2014/main" id="{FAF72D27-34F8-52B8-533D-ED6326536081}"/>
              </a:ext>
            </a:extLst>
          </p:cNvPr>
          <p:cNvSpPr txBox="1"/>
          <p:nvPr/>
        </p:nvSpPr>
        <p:spPr>
          <a:xfrm>
            <a:off x="8286316" y="2404193"/>
            <a:ext cx="3343702" cy="1231106"/>
          </a:xfrm>
          <a:prstGeom prst="rect">
            <a:avLst/>
          </a:prstGeom>
          <a:noFill/>
        </p:spPr>
        <p:txBody>
          <a:bodyPr wrap="square" rtlCol="0">
            <a:spAutoFit/>
          </a:bodyPr>
          <a:lstStyle/>
          <a:p>
            <a:pPr algn="ctr"/>
            <a:r>
              <a:rPr lang="en-US" sz="1400" b="1" i="0" u="none" strike="noStrike" baseline="0" dirty="0">
                <a:solidFill>
                  <a:srgbClr val="002060"/>
                </a:solidFill>
                <a:latin typeface="Arial" panose="020B0604020202020204" pitchFamily="34" charset="0"/>
              </a:rPr>
              <a:t>A Living Handbook</a:t>
            </a:r>
          </a:p>
          <a:p>
            <a:pPr algn="ctr"/>
            <a:r>
              <a:rPr lang="en-US" sz="1200" b="0" i="0" u="none" strike="noStrike" baseline="0" dirty="0">
                <a:solidFill>
                  <a:srgbClr val="002060"/>
                </a:solidFill>
                <a:latin typeface="Arial" panose="020B0604020202020204" pitchFamily="34" charset="0"/>
              </a:rPr>
              <a:t>The industry's only wizard-based handbook tool covering all 50 states, complete with policy</a:t>
            </a:r>
            <a:r>
              <a:rPr lang="en-US" sz="1200" dirty="0">
                <a:solidFill>
                  <a:srgbClr val="002060"/>
                </a:solidFill>
                <a:latin typeface="Arial" panose="020B0604020202020204" pitchFamily="34" charset="0"/>
              </a:rPr>
              <a:t> </a:t>
            </a:r>
            <a:r>
              <a:rPr lang="en-US" sz="1200" b="0" i="0" u="none" strike="noStrike" baseline="0" dirty="0">
                <a:solidFill>
                  <a:srgbClr val="002060"/>
                </a:solidFill>
                <a:latin typeface="Arial" panose="020B0604020202020204" pitchFamily="34" charset="0"/>
              </a:rPr>
              <a:t>change alerts to ensure your handbook is always up-to-date, accurate, and protecting your business as effectively as possible.</a:t>
            </a:r>
            <a:endParaRPr lang="en-US" sz="1200" dirty="0">
              <a:solidFill>
                <a:srgbClr val="002060"/>
              </a:solidFill>
            </a:endParaRPr>
          </a:p>
        </p:txBody>
      </p:sp>
      <p:sp>
        <p:nvSpPr>
          <p:cNvPr id="15" name="TextBox 14">
            <a:extLst>
              <a:ext uri="{FF2B5EF4-FFF2-40B4-BE49-F238E27FC236}">
                <a16:creationId xmlns:a16="http://schemas.microsoft.com/office/drawing/2014/main" id="{D8E26A4C-7847-A65C-B8B5-3F9BC47DE383}"/>
              </a:ext>
            </a:extLst>
          </p:cNvPr>
          <p:cNvSpPr txBox="1"/>
          <p:nvPr/>
        </p:nvSpPr>
        <p:spPr>
          <a:xfrm>
            <a:off x="4354936" y="2404193"/>
            <a:ext cx="3482128" cy="1231106"/>
          </a:xfrm>
          <a:prstGeom prst="rect">
            <a:avLst/>
          </a:prstGeom>
          <a:noFill/>
        </p:spPr>
        <p:txBody>
          <a:bodyPr wrap="square" rtlCol="0">
            <a:spAutoFit/>
          </a:bodyPr>
          <a:lstStyle/>
          <a:p>
            <a:pPr algn="ctr"/>
            <a:r>
              <a:rPr lang="en-US" sz="1400" b="1" i="0" u="none" strike="noStrike" baseline="0" dirty="0">
                <a:solidFill>
                  <a:srgbClr val="002060"/>
                </a:solidFill>
                <a:latin typeface="Arial" panose="020B0604020202020204" pitchFamily="34" charset="0"/>
              </a:rPr>
              <a:t>Train Your Staff (and Yourself!)</a:t>
            </a:r>
          </a:p>
          <a:p>
            <a:pPr algn="ctr"/>
            <a:r>
              <a:rPr lang="en-US" sz="1200" b="0" i="0" u="none" strike="noStrike" baseline="0" dirty="0">
                <a:solidFill>
                  <a:srgbClr val="002060"/>
                </a:solidFill>
                <a:latin typeface="Arial" panose="020B0604020202020204" pitchFamily="34" charset="0"/>
              </a:rPr>
              <a:t>Whether you train because you have to or because it's just a really good idea, we've got you covered with a full-featured learning management system with the industry's most comprehensive unlimited training catalog.</a:t>
            </a:r>
            <a:endParaRPr lang="en-US" sz="1200" dirty="0">
              <a:solidFill>
                <a:srgbClr val="002060"/>
              </a:solidFill>
            </a:endParaRPr>
          </a:p>
        </p:txBody>
      </p:sp>
      <p:sp>
        <p:nvSpPr>
          <p:cNvPr id="16" name="TextBox 15">
            <a:extLst>
              <a:ext uri="{FF2B5EF4-FFF2-40B4-BE49-F238E27FC236}">
                <a16:creationId xmlns:a16="http://schemas.microsoft.com/office/drawing/2014/main" id="{2CDB2A9B-7627-DB71-BD7E-3A18FA18D63B}"/>
              </a:ext>
            </a:extLst>
          </p:cNvPr>
          <p:cNvSpPr txBox="1"/>
          <p:nvPr/>
        </p:nvSpPr>
        <p:spPr>
          <a:xfrm>
            <a:off x="561982" y="4778916"/>
            <a:ext cx="3282288" cy="1231106"/>
          </a:xfrm>
          <a:prstGeom prst="rect">
            <a:avLst/>
          </a:prstGeom>
          <a:noFill/>
        </p:spPr>
        <p:txBody>
          <a:bodyPr wrap="square" rtlCol="0">
            <a:spAutoFit/>
          </a:bodyPr>
          <a:lstStyle/>
          <a:p>
            <a:pPr algn="ctr"/>
            <a:r>
              <a:rPr lang="en-US" sz="1400" b="1" i="0" u="none" strike="noStrike" baseline="0" dirty="0">
                <a:solidFill>
                  <a:srgbClr val="002060"/>
                </a:solidFill>
                <a:latin typeface="Arial" panose="020B0604020202020204" pitchFamily="34" charset="0"/>
              </a:rPr>
              <a:t>Content You can Rely On</a:t>
            </a:r>
          </a:p>
          <a:p>
            <a:pPr algn="ctr"/>
            <a:r>
              <a:rPr lang="en-US" sz="1200" b="0" i="0" u="none" strike="noStrike" baseline="0" dirty="0">
                <a:solidFill>
                  <a:srgbClr val="002060"/>
                </a:solidFill>
                <a:latin typeface="Arial" panose="020B0604020202020204" pitchFamily="34" charset="0"/>
              </a:rPr>
              <a:t>Fully-integrated content combined with expert analysis or employment laws and regulations and best practice information to help you handle current issues and to better understand how to prepare for future issues.</a:t>
            </a:r>
            <a:endParaRPr lang="en-US" sz="1200" dirty="0">
              <a:solidFill>
                <a:srgbClr val="002060"/>
              </a:solidFill>
            </a:endParaRPr>
          </a:p>
        </p:txBody>
      </p:sp>
      <p:sp>
        <p:nvSpPr>
          <p:cNvPr id="17" name="TextBox 16">
            <a:extLst>
              <a:ext uri="{FF2B5EF4-FFF2-40B4-BE49-F238E27FC236}">
                <a16:creationId xmlns:a16="http://schemas.microsoft.com/office/drawing/2014/main" id="{ABD8599F-2D54-A541-71CA-7F2185A245FB}"/>
              </a:ext>
            </a:extLst>
          </p:cNvPr>
          <p:cNvSpPr txBox="1"/>
          <p:nvPr/>
        </p:nvSpPr>
        <p:spPr>
          <a:xfrm>
            <a:off x="4529137" y="4778916"/>
            <a:ext cx="3133725" cy="1231106"/>
          </a:xfrm>
          <a:prstGeom prst="rect">
            <a:avLst/>
          </a:prstGeom>
          <a:noFill/>
        </p:spPr>
        <p:txBody>
          <a:bodyPr wrap="square" rtlCol="0">
            <a:spAutoFit/>
          </a:bodyPr>
          <a:lstStyle/>
          <a:p>
            <a:pPr algn="ctr"/>
            <a:r>
              <a:rPr lang="en-US" sz="1400" b="1" i="0" u="none" strike="noStrike" baseline="0" dirty="0">
                <a:solidFill>
                  <a:srgbClr val="002060"/>
                </a:solidFill>
                <a:latin typeface="Arial" panose="020B0604020202020204" pitchFamily="34" charset="0"/>
              </a:rPr>
              <a:t>Stay Ahead of the Curve</a:t>
            </a:r>
          </a:p>
          <a:p>
            <a:pPr algn="ctr"/>
            <a:r>
              <a:rPr lang="en-US" sz="1200" b="0" i="0" u="none" strike="noStrike" baseline="0" dirty="0">
                <a:solidFill>
                  <a:srgbClr val="002060"/>
                </a:solidFill>
                <a:latin typeface="Arial" panose="020B0604020202020204" pitchFamily="34" charset="0"/>
              </a:rPr>
              <a:t>You have enough on your plate just dealing with today's issues! Our team of attorneys and experts monitor and anticipate future challenges and prepare you through email and CE accredited webinars.</a:t>
            </a:r>
            <a:endParaRPr lang="en-US" sz="1200" dirty="0">
              <a:solidFill>
                <a:srgbClr val="002060"/>
              </a:solidFill>
            </a:endParaRPr>
          </a:p>
        </p:txBody>
      </p:sp>
      <p:sp>
        <p:nvSpPr>
          <p:cNvPr id="18" name="TextBox 17">
            <a:extLst>
              <a:ext uri="{FF2B5EF4-FFF2-40B4-BE49-F238E27FC236}">
                <a16:creationId xmlns:a16="http://schemas.microsoft.com/office/drawing/2014/main" id="{65541DC0-0E61-036C-487D-D46E29A886C6}"/>
              </a:ext>
            </a:extLst>
          </p:cNvPr>
          <p:cNvSpPr txBox="1"/>
          <p:nvPr/>
        </p:nvSpPr>
        <p:spPr>
          <a:xfrm>
            <a:off x="8170310" y="4776900"/>
            <a:ext cx="3575714" cy="1231106"/>
          </a:xfrm>
          <a:prstGeom prst="rect">
            <a:avLst/>
          </a:prstGeom>
          <a:noFill/>
        </p:spPr>
        <p:txBody>
          <a:bodyPr wrap="square" rtlCol="0">
            <a:spAutoFit/>
          </a:bodyPr>
          <a:lstStyle/>
          <a:p>
            <a:pPr algn="ctr"/>
            <a:r>
              <a:rPr lang="en-US" sz="1400" b="1" i="0" u="none" strike="noStrike" baseline="0" dirty="0">
                <a:solidFill>
                  <a:srgbClr val="002060"/>
                </a:solidFill>
                <a:latin typeface="Arial" panose="020B0604020202020204" pitchFamily="34" charset="0"/>
              </a:rPr>
              <a:t>Tools, Forms, and Templates</a:t>
            </a:r>
          </a:p>
          <a:p>
            <a:pPr algn="ctr"/>
            <a:r>
              <a:rPr lang="en-US" sz="1200" b="0" i="0" u="none" strike="noStrike" baseline="0" dirty="0">
                <a:solidFill>
                  <a:srgbClr val="002060"/>
                </a:solidFill>
                <a:latin typeface="Arial" panose="020B0604020202020204" pitchFamily="34" charset="0"/>
              </a:rPr>
              <a:t>Thousands of templates, tools, checklists, and policies to make your job easier. Resources include FLSA classification, performance management, salary benchmarking, interactive audits. job description builder, and more.</a:t>
            </a:r>
            <a:endParaRPr lang="en-US" sz="1200" dirty="0">
              <a:solidFill>
                <a:srgbClr val="002060"/>
              </a:solidFill>
            </a:endParaRPr>
          </a:p>
        </p:txBody>
      </p:sp>
      <p:pic>
        <p:nvPicPr>
          <p:cNvPr id="21" name="Graphic 20">
            <a:extLst>
              <a:ext uri="{FF2B5EF4-FFF2-40B4-BE49-F238E27FC236}">
                <a16:creationId xmlns:a16="http://schemas.microsoft.com/office/drawing/2014/main" id="{01FE67E0-1CC3-F3FA-12BF-9B5A26567A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19375" y="1659792"/>
            <a:ext cx="671513" cy="537210"/>
          </a:xfrm>
          <a:prstGeom prst="rect">
            <a:avLst/>
          </a:prstGeom>
        </p:spPr>
      </p:pic>
      <p:pic>
        <p:nvPicPr>
          <p:cNvPr id="23" name="Graphic 22">
            <a:extLst>
              <a:ext uri="{FF2B5EF4-FFF2-40B4-BE49-F238E27FC236}">
                <a16:creationId xmlns:a16="http://schemas.microsoft.com/office/drawing/2014/main" id="{409EBA79-D291-A005-5C24-34229A989C3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60242" y="1708312"/>
            <a:ext cx="671513" cy="500063"/>
          </a:xfrm>
          <a:prstGeom prst="rect">
            <a:avLst/>
          </a:prstGeom>
        </p:spPr>
      </p:pic>
      <p:pic>
        <p:nvPicPr>
          <p:cNvPr id="25" name="Graphic 24">
            <a:extLst>
              <a:ext uri="{FF2B5EF4-FFF2-40B4-BE49-F238E27FC236}">
                <a16:creationId xmlns:a16="http://schemas.microsoft.com/office/drawing/2014/main" id="{9E50F89C-3333-00B2-2D6E-AF93285E7E1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65569" y="1701993"/>
            <a:ext cx="614363" cy="542925"/>
          </a:xfrm>
          <a:prstGeom prst="rect">
            <a:avLst/>
          </a:prstGeom>
        </p:spPr>
      </p:pic>
      <p:pic>
        <p:nvPicPr>
          <p:cNvPr id="27" name="Graphic 26">
            <a:extLst>
              <a:ext uri="{FF2B5EF4-FFF2-40B4-BE49-F238E27FC236}">
                <a16:creationId xmlns:a16="http://schemas.microsoft.com/office/drawing/2014/main" id="{AA97214B-BBC3-63D0-2B98-898983C55FE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95839" y="4055235"/>
            <a:ext cx="594450" cy="594450"/>
          </a:xfrm>
          <a:prstGeom prst="rect">
            <a:avLst/>
          </a:prstGeom>
        </p:spPr>
      </p:pic>
      <p:pic>
        <p:nvPicPr>
          <p:cNvPr id="29" name="Graphic 28">
            <a:extLst>
              <a:ext uri="{FF2B5EF4-FFF2-40B4-BE49-F238E27FC236}">
                <a16:creationId xmlns:a16="http://schemas.microsoft.com/office/drawing/2014/main" id="{8FF0A5A0-9052-57DC-00D2-F178D84F73A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755957" y="4055235"/>
            <a:ext cx="435930" cy="594450"/>
          </a:xfrm>
          <a:prstGeom prst="rect">
            <a:avLst/>
          </a:prstGeom>
        </p:spPr>
      </p:pic>
      <p:pic>
        <p:nvPicPr>
          <p:cNvPr id="31" name="Graphic 30">
            <a:extLst>
              <a:ext uri="{FF2B5EF4-FFF2-40B4-BE49-F238E27FC236}">
                <a16:creationId xmlns:a16="http://schemas.microsoft.com/office/drawing/2014/main" id="{133FABFB-0E2A-B666-BC5B-32CFCF06E70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988466" y="4019668"/>
            <a:ext cx="501104" cy="632346"/>
          </a:xfrm>
          <a:prstGeom prst="rect">
            <a:avLst/>
          </a:prstGeom>
        </p:spPr>
      </p:pic>
      <p:sp>
        <p:nvSpPr>
          <p:cNvPr id="3" name="Title 29">
            <a:extLst>
              <a:ext uri="{FF2B5EF4-FFF2-40B4-BE49-F238E27FC236}">
                <a16:creationId xmlns:a16="http://schemas.microsoft.com/office/drawing/2014/main" id="{99AA0E43-D55E-ADB0-8A2A-48B3F80E64DB}"/>
              </a:ext>
            </a:extLst>
          </p:cNvPr>
          <p:cNvSpPr txBox="1">
            <a:spLocks/>
          </p:cNvSpPr>
          <p:nvPr/>
        </p:nvSpPr>
        <p:spPr>
          <a:xfrm>
            <a:off x="490450" y="821229"/>
            <a:ext cx="2202873" cy="282633"/>
          </a:xfrm>
          <a:prstGeom prst="rect">
            <a:avLst/>
          </a:prstGeom>
          <a:noFill/>
        </p:spPr>
        <p:txBody>
          <a:bodyPr wrap="square">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5596E1"/>
                </a:solidFill>
                <a:latin typeface="Arial" panose="020B0604020202020204" pitchFamily="34" charset="0"/>
                <a:cs typeface="Arial" panose="020B0604020202020204" pitchFamily="34" charset="0"/>
              </a:rPr>
              <a:t>Day Two Services</a:t>
            </a:r>
            <a:r>
              <a:rPr lang="en-US" sz="1100" b="1" baseline="80000" dirty="0">
                <a:solidFill>
                  <a:srgbClr val="5596E1"/>
                </a:solidFill>
                <a:latin typeface="Arial" panose="020B0604020202020204" pitchFamily="34" charset="0"/>
                <a:cs typeface="Arial" panose="020B0604020202020204" pitchFamily="34" charset="0"/>
              </a:rPr>
              <a:t>®</a:t>
            </a:r>
            <a:r>
              <a:rPr lang="en-US" sz="3200" b="1" dirty="0">
                <a:solidFill>
                  <a:srgbClr val="5596E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928056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91966EDE-FBFD-C65A-5E5C-38DE1F9A9025}"/>
              </a:ext>
            </a:extLst>
          </p:cNvPr>
          <p:cNvSpPr/>
          <p:nvPr/>
        </p:nvSpPr>
        <p:spPr>
          <a:xfrm>
            <a:off x="1" y="0"/>
            <a:ext cx="12191998" cy="6858000"/>
          </a:xfrm>
          <a:prstGeom prst="rect">
            <a:avLst/>
          </a:prstGeom>
          <a:solidFill>
            <a:srgbClr val="093256">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4827346-62B8-6673-370C-267591C0DB17}"/>
              </a:ext>
            </a:extLst>
          </p:cNvPr>
          <p:cNvSpPr/>
          <p:nvPr/>
        </p:nvSpPr>
        <p:spPr>
          <a:xfrm>
            <a:off x="2" y="0"/>
            <a:ext cx="4216053" cy="581891"/>
          </a:xfrm>
          <a:prstGeom prst="rect">
            <a:avLst/>
          </a:prstGeom>
          <a:solidFill>
            <a:srgbClr val="0932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TextBox 11">
            <a:extLst>
              <a:ext uri="{FF2B5EF4-FFF2-40B4-BE49-F238E27FC236}">
                <a16:creationId xmlns:a16="http://schemas.microsoft.com/office/drawing/2014/main" id="{E8922E64-74AC-01F5-5E94-BEBC7DC292DF}"/>
              </a:ext>
            </a:extLst>
          </p:cNvPr>
          <p:cNvSpPr txBox="1"/>
          <p:nvPr/>
        </p:nvSpPr>
        <p:spPr>
          <a:xfrm>
            <a:off x="490716" y="60215"/>
            <a:ext cx="3287024"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CDHP Administration</a:t>
            </a:r>
            <a:endParaRPr lang="en-US" dirty="0">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797A0991-2396-412C-71C7-84AF894499A8}"/>
              </a:ext>
            </a:extLst>
          </p:cNvPr>
          <p:cNvSpPr txBox="1"/>
          <p:nvPr/>
        </p:nvSpPr>
        <p:spPr>
          <a:xfrm>
            <a:off x="496057" y="1585557"/>
            <a:ext cx="4216053" cy="2960875"/>
          </a:xfrm>
          <a:prstGeom prst="rect">
            <a:avLst/>
          </a:prstGeom>
          <a:noFill/>
        </p:spPr>
        <p:txBody>
          <a:bodyPr wrap="square" rtlCol="0">
            <a:spAutoFit/>
          </a:bodyPr>
          <a:lstStyle/>
          <a:p>
            <a:pPr algn="l">
              <a:lnSpc>
                <a:spcPct val="150000"/>
              </a:lnSpc>
            </a:pPr>
            <a:r>
              <a:rPr lang="en-US" sz="1400" b="1" i="0" u="none" strike="noStrike" baseline="0" dirty="0">
                <a:solidFill>
                  <a:srgbClr val="002060"/>
                </a:solidFill>
                <a:latin typeface="Arial-BoldMT"/>
              </a:rPr>
              <a:t>§125 Health FSA/dependent care accounts:</a:t>
            </a:r>
          </a:p>
          <a:p>
            <a:pPr algn="l">
              <a:lnSpc>
                <a:spcPct val="150000"/>
              </a:lnSpc>
            </a:pPr>
            <a:r>
              <a:rPr lang="en-US" sz="1400" b="0" i="0" u="none" strike="noStrike" baseline="0" dirty="0">
                <a:solidFill>
                  <a:srgbClr val="002060"/>
                </a:solidFill>
                <a:latin typeface="ArialMT"/>
              </a:rPr>
              <a:t>• Full service, turn-key administration</a:t>
            </a:r>
          </a:p>
          <a:p>
            <a:pPr algn="l">
              <a:lnSpc>
                <a:spcPct val="150000"/>
              </a:lnSpc>
            </a:pPr>
            <a:r>
              <a:rPr lang="en-US" sz="1400" b="0" i="0" u="none" strike="noStrike" baseline="0" dirty="0">
                <a:solidFill>
                  <a:srgbClr val="002060"/>
                </a:solidFill>
                <a:latin typeface="ArialMT"/>
              </a:rPr>
              <a:t>• Custom branded cards</a:t>
            </a:r>
          </a:p>
          <a:p>
            <a:pPr algn="l">
              <a:lnSpc>
                <a:spcPct val="150000"/>
              </a:lnSpc>
            </a:pPr>
            <a:r>
              <a:rPr lang="en-US" sz="1400" b="0" i="0" u="none" strike="noStrike" baseline="0" dirty="0">
                <a:solidFill>
                  <a:srgbClr val="002060"/>
                </a:solidFill>
                <a:latin typeface="ArialMT"/>
              </a:rPr>
              <a:t>• Employer/employee portal</a:t>
            </a:r>
          </a:p>
          <a:p>
            <a:pPr algn="l">
              <a:lnSpc>
                <a:spcPct val="150000"/>
              </a:lnSpc>
            </a:pPr>
            <a:r>
              <a:rPr lang="en-US" sz="1400" b="0" i="0" u="none" strike="noStrike" baseline="0" dirty="0">
                <a:solidFill>
                  <a:srgbClr val="002060"/>
                </a:solidFill>
                <a:latin typeface="ArialMT"/>
              </a:rPr>
              <a:t>• Customer service center</a:t>
            </a:r>
          </a:p>
          <a:p>
            <a:pPr algn="l">
              <a:lnSpc>
                <a:spcPct val="150000"/>
              </a:lnSpc>
            </a:pPr>
            <a:endParaRPr lang="en-US" sz="1400" b="1" i="0" u="none" strike="noStrike" baseline="0" dirty="0">
              <a:solidFill>
                <a:srgbClr val="002060"/>
              </a:solidFill>
              <a:latin typeface="Arial-BoldMT"/>
            </a:endParaRPr>
          </a:p>
          <a:p>
            <a:pPr algn="l">
              <a:lnSpc>
                <a:spcPct val="150000"/>
              </a:lnSpc>
            </a:pPr>
            <a:r>
              <a:rPr lang="en-US" sz="1400" b="1" i="0" u="none" strike="noStrike" baseline="0" dirty="0">
                <a:solidFill>
                  <a:srgbClr val="002060"/>
                </a:solidFill>
                <a:latin typeface="Arial-BoldMT"/>
              </a:rPr>
              <a:t>HRA plans:</a:t>
            </a:r>
          </a:p>
          <a:p>
            <a:pPr algn="l">
              <a:lnSpc>
                <a:spcPct val="150000"/>
              </a:lnSpc>
            </a:pPr>
            <a:r>
              <a:rPr lang="en-US" sz="1400" b="0" i="0" u="none" strike="noStrike" baseline="0" dirty="0">
                <a:solidFill>
                  <a:srgbClr val="002060"/>
                </a:solidFill>
                <a:latin typeface="ArialMT"/>
              </a:rPr>
              <a:t>• QSEHRAs</a:t>
            </a:r>
          </a:p>
          <a:p>
            <a:pPr algn="l">
              <a:lnSpc>
                <a:spcPct val="150000"/>
              </a:lnSpc>
            </a:pPr>
            <a:r>
              <a:rPr lang="en-US" sz="1400" b="0" i="0" u="none" strike="noStrike" baseline="0" dirty="0">
                <a:solidFill>
                  <a:srgbClr val="002060"/>
                </a:solidFill>
                <a:latin typeface="ArialMT"/>
              </a:rPr>
              <a:t>• ICHRAs</a:t>
            </a:r>
          </a:p>
        </p:txBody>
      </p:sp>
      <p:sp>
        <p:nvSpPr>
          <p:cNvPr id="27" name="Slide Number Placeholder 26">
            <a:extLst>
              <a:ext uri="{FF2B5EF4-FFF2-40B4-BE49-F238E27FC236}">
                <a16:creationId xmlns:a16="http://schemas.microsoft.com/office/drawing/2014/main" id="{E1844FBC-0351-750B-6E61-A512C39D79B9}"/>
              </a:ext>
            </a:extLst>
          </p:cNvPr>
          <p:cNvSpPr>
            <a:spLocks noGrp="1"/>
          </p:cNvSpPr>
          <p:nvPr>
            <p:ph type="sldNum" sz="quarter" idx="12"/>
          </p:nvPr>
        </p:nvSpPr>
        <p:spPr/>
        <p:txBody>
          <a:bodyPr/>
          <a:lstStyle/>
          <a:p>
            <a:fld id="{BACE0CA2-18B5-4229-9E0B-027848CA4318}" type="slidenum">
              <a:rPr lang="en-US" smtClean="0"/>
              <a:t>6</a:t>
            </a:fld>
            <a:endParaRPr lang="en-US"/>
          </a:p>
        </p:txBody>
      </p:sp>
      <p:sp>
        <p:nvSpPr>
          <p:cNvPr id="2" name="Rectangle 1">
            <a:extLst>
              <a:ext uri="{FF2B5EF4-FFF2-40B4-BE49-F238E27FC236}">
                <a16:creationId xmlns:a16="http://schemas.microsoft.com/office/drawing/2014/main" id="{152170B5-2A94-BB64-D545-917DB9C2A077}"/>
              </a:ext>
            </a:extLst>
          </p:cNvPr>
          <p:cNvSpPr/>
          <p:nvPr/>
        </p:nvSpPr>
        <p:spPr>
          <a:xfrm>
            <a:off x="5492023" y="1585557"/>
            <a:ext cx="1800471" cy="1800472"/>
          </a:xfrm>
          <a:prstGeom prst="rect">
            <a:avLst/>
          </a:prstGeom>
          <a:solidFill>
            <a:srgbClr val="00206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FEB0034-A9F0-1277-03D5-213AD2423B6B}"/>
              </a:ext>
            </a:extLst>
          </p:cNvPr>
          <p:cNvSpPr/>
          <p:nvPr/>
        </p:nvSpPr>
        <p:spPr>
          <a:xfrm>
            <a:off x="9675327" y="1585557"/>
            <a:ext cx="1800471" cy="1800472"/>
          </a:xfrm>
          <a:prstGeom prst="rect">
            <a:avLst/>
          </a:prstGeom>
          <a:solidFill>
            <a:srgbClr val="AACA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4E9336B-CAB1-07AA-D6BD-8337FCD0CDED}"/>
              </a:ext>
            </a:extLst>
          </p:cNvPr>
          <p:cNvSpPr/>
          <p:nvPr/>
        </p:nvSpPr>
        <p:spPr>
          <a:xfrm>
            <a:off x="7589482" y="1585557"/>
            <a:ext cx="1800471" cy="1800472"/>
          </a:xfrm>
          <a:prstGeom prst="rect">
            <a:avLst/>
          </a:prstGeom>
          <a:solidFill>
            <a:srgbClr val="BEC8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CB6AC665-892D-B6CD-8303-0AC78A35CD89}"/>
              </a:ext>
            </a:extLst>
          </p:cNvPr>
          <p:cNvSpPr txBox="1"/>
          <p:nvPr/>
        </p:nvSpPr>
        <p:spPr>
          <a:xfrm>
            <a:off x="5422208" y="2065885"/>
            <a:ext cx="1940101" cy="830997"/>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HSA</a:t>
            </a:r>
            <a:endParaRPr lang="en-US" sz="4800" dirty="0">
              <a:solidFill>
                <a:schemeClr val="bg1"/>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DC9D7E1-6D9B-77E9-1DCD-27E72B44823D}"/>
              </a:ext>
            </a:extLst>
          </p:cNvPr>
          <p:cNvSpPr/>
          <p:nvPr/>
        </p:nvSpPr>
        <p:spPr>
          <a:xfrm>
            <a:off x="5492023" y="3386029"/>
            <a:ext cx="1800471" cy="1800472"/>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0FAAFB6-131D-47AB-4D6C-11281855C4BC}"/>
              </a:ext>
            </a:extLst>
          </p:cNvPr>
          <p:cNvSpPr/>
          <p:nvPr/>
        </p:nvSpPr>
        <p:spPr>
          <a:xfrm>
            <a:off x="9675327" y="3386029"/>
            <a:ext cx="1800471" cy="1800472"/>
          </a:xfrm>
          <a:prstGeom prst="rect">
            <a:avLst/>
          </a:prstGeom>
          <a:solidFill>
            <a:srgbClr val="5596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34B59E1-8400-B0BA-84B5-3E14F7CDAF77}"/>
              </a:ext>
            </a:extLst>
          </p:cNvPr>
          <p:cNvSpPr/>
          <p:nvPr/>
        </p:nvSpPr>
        <p:spPr>
          <a:xfrm>
            <a:off x="7589482" y="3386029"/>
            <a:ext cx="1800471" cy="1800472"/>
          </a:xfrm>
          <a:prstGeom prst="rect">
            <a:avLst/>
          </a:prstGeom>
          <a:solidFill>
            <a:srgbClr val="BEC8D7">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Graphic 14">
            <a:extLst>
              <a:ext uri="{FF2B5EF4-FFF2-40B4-BE49-F238E27FC236}">
                <a16:creationId xmlns:a16="http://schemas.microsoft.com/office/drawing/2014/main" id="{39333B69-D9DD-86D8-7295-7EC89ED39C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98739" y="3787728"/>
            <a:ext cx="1261067" cy="986922"/>
          </a:xfrm>
          <a:prstGeom prst="rect">
            <a:avLst/>
          </a:prstGeom>
        </p:spPr>
      </p:pic>
      <p:sp>
        <p:nvSpPr>
          <p:cNvPr id="16" name="TextBox 15">
            <a:extLst>
              <a:ext uri="{FF2B5EF4-FFF2-40B4-BE49-F238E27FC236}">
                <a16:creationId xmlns:a16="http://schemas.microsoft.com/office/drawing/2014/main" id="{2418B1C2-5C16-9762-8C38-319DDFA23A29}"/>
              </a:ext>
            </a:extLst>
          </p:cNvPr>
          <p:cNvSpPr txBox="1"/>
          <p:nvPr/>
        </p:nvSpPr>
        <p:spPr>
          <a:xfrm>
            <a:off x="7516911" y="2065885"/>
            <a:ext cx="1940101" cy="830997"/>
          </a:xfrm>
          <a:prstGeom prst="rect">
            <a:avLst/>
          </a:prstGeom>
          <a:noFill/>
        </p:spPr>
        <p:txBody>
          <a:bodyPr wrap="square" rtlCol="0">
            <a:spAutoFit/>
          </a:bodyPr>
          <a:lstStyle/>
          <a:p>
            <a:pPr algn="ctr"/>
            <a:r>
              <a:rPr lang="en-US" sz="4800" b="1" dirty="0">
                <a:solidFill>
                  <a:srgbClr val="002060"/>
                </a:solidFill>
                <a:latin typeface="Arial" panose="020B0604020202020204" pitchFamily="34" charset="0"/>
                <a:cs typeface="Arial" panose="020B0604020202020204" pitchFamily="34" charset="0"/>
              </a:rPr>
              <a:t>HRA</a:t>
            </a:r>
            <a:endParaRPr lang="en-US" sz="4800" dirty="0">
              <a:solidFill>
                <a:srgbClr val="00206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257DB240-7F82-887A-DF2D-65DC6B580B7D}"/>
              </a:ext>
            </a:extLst>
          </p:cNvPr>
          <p:cNvSpPr txBox="1"/>
          <p:nvPr/>
        </p:nvSpPr>
        <p:spPr>
          <a:xfrm>
            <a:off x="9611612" y="2065885"/>
            <a:ext cx="1940101" cy="830997"/>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FSA</a:t>
            </a:r>
            <a:endParaRPr lang="en-US" sz="4800" dirty="0">
              <a:solidFill>
                <a:schemeClr val="bg1"/>
              </a:solidFill>
              <a:latin typeface="Arial" panose="020B0604020202020204" pitchFamily="34" charset="0"/>
              <a:cs typeface="Arial" panose="020B0604020202020204" pitchFamily="34" charset="0"/>
            </a:endParaRPr>
          </a:p>
        </p:txBody>
      </p:sp>
      <p:pic>
        <p:nvPicPr>
          <p:cNvPr id="22" name="Graphic 21">
            <a:extLst>
              <a:ext uri="{FF2B5EF4-FFF2-40B4-BE49-F238E27FC236}">
                <a16:creationId xmlns:a16="http://schemas.microsoft.com/office/drawing/2014/main" id="{44152F8D-5A35-3E19-1FD8-8DA0A863F1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48721" y="3787728"/>
            <a:ext cx="1113013" cy="997074"/>
          </a:xfrm>
          <a:prstGeom prst="rect">
            <a:avLst/>
          </a:prstGeom>
        </p:spPr>
      </p:pic>
      <p:pic>
        <p:nvPicPr>
          <p:cNvPr id="29" name="Graphic 28">
            <a:extLst>
              <a:ext uri="{FF2B5EF4-FFF2-40B4-BE49-F238E27FC236}">
                <a16:creationId xmlns:a16="http://schemas.microsoft.com/office/drawing/2014/main" id="{57215E86-C0E4-802E-22A7-E185EF8D40B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25157" y="3898004"/>
            <a:ext cx="1113014" cy="776522"/>
          </a:xfrm>
          <a:prstGeom prst="rect">
            <a:avLst/>
          </a:prstGeom>
        </p:spPr>
      </p:pic>
      <p:sp>
        <p:nvSpPr>
          <p:cNvPr id="14" name="Slide Number Placeholder 5">
            <a:extLst>
              <a:ext uri="{FF2B5EF4-FFF2-40B4-BE49-F238E27FC236}">
                <a16:creationId xmlns:a16="http://schemas.microsoft.com/office/drawing/2014/main" id="{6C61AB2B-3C44-15ED-F050-A9D75ECB4D1E}"/>
              </a:ext>
            </a:extLst>
          </p:cNvPr>
          <p:cNvSpPr txBox="1">
            <a:spLocks/>
          </p:cNvSpPr>
          <p:nvPr/>
        </p:nvSpPr>
        <p:spPr>
          <a:xfrm>
            <a:off x="10818422" y="6356350"/>
            <a:ext cx="437804"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kern="1200" baseline="0">
                <a:solidFill>
                  <a:srgbClr val="BEC8D7"/>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CE0CA2-18B5-4229-9E0B-027848CA4318}" type="slidenum">
              <a:rPr lang="en-US" smtClean="0"/>
              <a:pPr/>
              <a:t>6</a:t>
            </a:fld>
            <a:endParaRPr lang="en-US" dirty="0"/>
          </a:p>
        </p:txBody>
      </p:sp>
      <p:pic>
        <p:nvPicPr>
          <p:cNvPr id="19" name="Picture 18" descr="A white letter in a circle&#10;&#10;Description automatically generated">
            <a:extLst>
              <a:ext uri="{FF2B5EF4-FFF2-40B4-BE49-F238E27FC236}">
                <a16:creationId xmlns:a16="http://schemas.microsoft.com/office/drawing/2014/main" id="{62CB0EF0-BF9C-75BB-CA1E-35DC101E8BE0}"/>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3044" r="-1"/>
          <a:stretch/>
        </p:blipFill>
        <p:spPr>
          <a:xfrm>
            <a:off x="11441618" y="6261653"/>
            <a:ext cx="578190" cy="596347"/>
          </a:xfrm>
          <a:prstGeom prst="rect">
            <a:avLst/>
          </a:prstGeom>
        </p:spPr>
      </p:pic>
      <p:sp>
        <p:nvSpPr>
          <p:cNvPr id="20" name="Title 29">
            <a:extLst>
              <a:ext uri="{FF2B5EF4-FFF2-40B4-BE49-F238E27FC236}">
                <a16:creationId xmlns:a16="http://schemas.microsoft.com/office/drawing/2014/main" id="{636D1282-C102-AAA6-1150-69BF051401D5}"/>
              </a:ext>
            </a:extLst>
          </p:cNvPr>
          <p:cNvSpPr txBox="1">
            <a:spLocks/>
          </p:cNvSpPr>
          <p:nvPr/>
        </p:nvSpPr>
        <p:spPr>
          <a:xfrm>
            <a:off x="490450" y="821229"/>
            <a:ext cx="2202873" cy="282633"/>
          </a:xfrm>
          <a:prstGeom prst="rect">
            <a:avLst/>
          </a:prstGeom>
          <a:noFill/>
        </p:spPr>
        <p:txBody>
          <a:bodyPr wrap="square">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5596E1"/>
                </a:solidFill>
                <a:latin typeface="Arial" panose="020B0604020202020204" pitchFamily="34" charset="0"/>
                <a:cs typeface="Arial" panose="020B0604020202020204" pitchFamily="34" charset="0"/>
              </a:rPr>
              <a:t>Day Two Services</a:t>
            </a:r>
            <a:r>
              <a:rPr lang="en-US" sz="1100" b="1" baseline="80000" dirty="0">
                <a:solidFill>
                  <a:srgbClr val="5596E1"/>
                </a:solidFill>
                <a:latin typeface="Arial" panose="020B0604020202020204" pitchFamily="34" charset="0"/>
                <a:cs typeface="Arial" panose="020B0604020202020204" pitchFamily="34" charset="0"/>
              </a:rPr>
              <a:t>®</a:t>
            </a:r>
            <a:r>
              <a:rPr lang="en-US" sz="3200" b="1" dirty="0">
                <a:solidFill>
                  <a:srgbClr val="5596E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03911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46CD624-E123-5019-8CA3-5C3C5B52D6C9}"/>
              </a:ext>
            </a:extLst>
          </p:cNvPr>
          <p:cNvSpPr>
            <a:spLocks/>
          </p:cNvSpPr>
          <p:nvPr/>
        </p:nvSpPr>
        <p:spPr>
          <a:xfrm>
            <a:off x="6096000" y="0"/>
            <a:ext cx="6095998" cy="6858000"/>
          </a:xfrm>
          <a:prstGeom prst="rect">
            <a:avLst/>
          </a:prstGeom>
          <a:solidFill>
            <a:srgbClr val="093256">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4827346-62B8-6673-370C-267591C0DB17}"/>
              </a:ext>
            </a:extLst>
          </p:cNvPr>
          <p:cNvSpPr/>
          <p:nvPr/>
        </p:nvSpPr>
        <p:spPr>
          <a:xfrm>
            <a:off x="1" y="0"/>
            <a:ext cx="6095997" cy="581891"/>
          </a:xfrm>
          <a:prstGeom prst="rect">
            <a:avLst/>
          </a:prstGeom>
          <a:solidFill>
            <a:srgbClr val="0932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TextBox 11">
            <a:extLst>
              <a:ext uri="{FF2B5EF4-FFF2-40B4-BE49-F238E27FC236}">
                <a16:creationId xmlns:a16="http://schemas.microsoft.com/office/drawing/2014/main" id="{E8922E64-74AC-01F5-5E94-BEBC7DC292DF}"/>
              </a:ext>
            </a:extLst>
          </p:cNvPr>
          <p:cNvSpPr txBox="1"/>
          <p:nvPr/>
        </p:nvSpPr>
        <p:spPr>
          <a:xfrm>
            <a:off x="490716" y="60215"/>
            <a:ext cx="3687491"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Employee Engagement</a:t>
            </a:r>
            <a:endParaRPr lang="en-US" dirty="0">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797A0991-2396-412C-71C7-84AF894499A8}"/>
              </a:ext>
            </a:extLst>
          </p:cNvPr>
          <p:cNvSpPr txBox="1"/>
          <p:nvPr/>
        </p:nvSpPr>
        <p:spPr>
          <a:xfrm>
            <a:off x="496057" y="1555818"/>
            <a:ext cx="5342768" cy="4401205"/>
          </a:xfrm>
          <a:prstGeom prst="rect">
            <a:avLst/>
          </a:prstGeom>
          <a:noFill/>
        </p:spPr>
        <p:txBody>
          <a:bodyPr wrap="square" rtlCol="0">
            <a:spAutoFit/>
          </a:bodyPr>
          <a:lstStyle/>
          <a:p>
            <a:pPr algn="l"/>
            <a:r>
              <a:rPr lang="en-US" sz="1400" b="1" i="0" u="none" strike="noStrike" baseline="0" dirty="0">
                <a:solidFill>
                  <a:srgbClr val="093254"/>
                </a:solidFill>
                <a:latin typeface="ArialMT"/>
              </a:rPr>
              <a:t>Employees who say their employer’s benefits communications are easy to understand are…</a:t>
            </a:r>
          </a:p>
          <a:p>
            <a:pPr marL="285750" indent="-285750" algn="l">
              <a:lnSpc>
                <a:spcPct val="150000"/>
              </a:lnSpc>
              <a:buFont typeface="Arial" panose="020B0604020202020204" pitchFamily="34" charset="0"/>
              <a:buChar char="•"/>
            </a:pPr>
            <a:r>
              <a:rPr lang="en-US" sz="1400" b="0" i="0" u="none" strike="noStrike" baseline="0" dirty="0">
                <a:solidFill>
                  <a:srgbClr val="093254"/>
                </a:solidFill>
                <a:latin typeface="ArialMT"/>
              </a:rPr>
              <a:t>99% more likely to feel valued or appreciated.</a:t>
            </a:r>
          </a:p>
          <a:p>
            <a:pPr marL="285750" indent="-285750" algn="l">
              <a:lnSpc>
                <a:spcPct val="150000"/>
              </a:lnSpc>
              <a:buFont typeface="Arial" panose="020B0604020202020204" pitchFamily="34" charset="0"/>
              <a:buChar char="•"/>
            </a:pPr>
            <a:r>
              <a:rPr lang="en-US" sz="1400" b="0" i="0" u="none" strike="noStrike" baseline="0" dirty="0">
                <a:solidFill>
                  <a:srgbClr val="093254"/>
                </a:solidFill>
                <a:latin typeface="ArialMT"/>
              </a:rPr>
              <a:t>67% more likely to feel successful.</a:t>
            </a:r>
          </a:p>
          <a:p>
            <a:pPr marL="285750" indent="-285750" algn="l">
              <a:lnSpc>
                <a:spcPct val="150000"/>
              </a:lnSpc>
              <a:buFont typeface="Arial" panose="020B0604020202020204" pitchFamily="34" charset="0"/>
              <a:buChar char="•"/>
            </a:pPr>
            <a:r>
              <a:rPr lang="en-US" sz="1400" b="0" i="0" u="none" strike="noStrike" baseline="0" dirty="0">
                <a:solidFill>
                  <a:srgbClr val="093254"/>
                </a:solidFill>
                <a:latin typeface="ArialMT"/>
              </a:rPr>
              <a:t>41% more likely to be productive.</a:t>
            </a:r>
          </a:p>
          <a:p>
            <a:pPr algn="l"/>
            <a:endParaRPr lang="en-US" sz="1400" b="0" i="0" u="none" strike="noStrike" baseline="0" dirty="0">
              <a:solidFill>
                <a:srgbClr val="093254"/>
              </a:solidFill>
              <a:latin typeface="ArialMT"/>
            </a:endParaRPr>
          </a:p>
          <a:p>
            <a:pPr algn="l"/>
            <a:r>
              <a:rPr lang="en-US" sz="1400" b="1" i="0" u="none" strike="noStrike" baseline="0" dirty="0">
                <a:solidFill>
                  <a:srgbClr val="093254"/>
                </a:solidFill>
                <a:latin typeface="ArialMT"/>
              </a:rPr>
              <a:t>When employees understand how their benefits work through their</a:t>
            </a:r>
            <a:r>
              <a:rPr lang="en-US" sz="1400" b="1" dirty="0">
                <a:solidFill>
                  <a:srgbClr val="093254"/>
                </a:solidFill>
                <a:latin typeface="ArialMT"/>
              </a:rPr>
              <a:t> </a:t>
            </a:r>
            <a:r>
              <a:rPr lang="en-US" sz="1400" b="1" i="0" u="none" strike="noStrike" baseline="0" dirty="0">
                <a:solidFill>
                  <a:srgbClr val="093254"/>
                </a:solidFill>
                <a:latin typeface="ArialMT"/>
              </a:rPr>
              <a:t>employer’s benefits communications, they’re…</a:t>
            </a:r>
          </a:p>
          <a:p>
            <a:pPr marL="285750" indent="-285750" algn="l">
              <a:lnSpc>
                <a:spcPct val="150000"/>
              </a:lnSpc>
              <a:buFont typeface="Arial" panose="020B0604020202020204" pitchFamily="34" charset="0"/>
              <a:buChar char="•"/>
            </a:pPr>
            <a:r>
              <a:rPr lang="en-US" sz="1400" b="0" i="0" u="none" strike="noStrike" baseline="0" dirty="0">
                <a:solidFill>
                  <a:srgbClr val="093254"/>
                </a:solidFill>
                <a:latin typeface="ArialMT"/>
              </a:rPr>
              <a:t>100% more likely to trust their employer’s leadership.</a:t>
            </a:r>
          </a:p>
          <a:p>
            <a:pPr marL="285750" indent="-285750" algn="l">
              <a:lnSpc>
                <a:spcPct val="150000"/>
              </a:lnSpc>
              <a:buFont typeface="Arial" panose="020B0604020202020204" pitchFamily="34" charset="0"/>
              <a:buChar char="•"/>
            </a:pPr>
            <a:r>
              <a:rPr lang="en-US" sz="1400" b="0" i="0" u="none" strike="noStrike" baseline="0" dirty="0">
                <a:solidFill>
                  <a:srgbClr val="093254"/>
                </a:solidFill>
                <a:latin typeface="ArialMT"/>
              </a:rPr>
              <a:t>78% more likely to be happy with their job.</a:t>
            </a:r>
          </a:p>
          <a:p>
            <a:pPr marL="285750" indent="-285750" algn="l">
              <a:lnSpc>
                <a:spcPct val="150000"/>
              </a:lnSpc>
              <a:buFont typeface="Arial" panose="020B0604020202020204" pitchFamily="34" charset="0"/>
              <a:buChar char="•"/>
            </a:pPr>
            <a:r>
              <a:rPr lang="en-US" sz="1400" b="0" i="0" u="none" strike="noStrike" baseline="0" dirty="0">
                <a:solidFill>
                  <a:srgbClr val="093254"/>
                </a:solidFill>
                <a:latin typeface="ArialMT"/>
              </a:rPr>
              <a:t>50% more likely to be loyal to their employer.</a:t>
            </a:r>
          </a:p>
          <a:p>
            <a:pPr algn="l"/>
            <a:endParaRPr lang="en-US" sz="1400" b="0" i="0" u="none" strike="noStrike" baseline="0" dirty="0">
              <a:solidFill>
                <a:srgbClr val="093254"/>
              </a:solidFill>
              <a:latin typeface="ArialMT"/>
            </a:endParaRPr>
          </a:p>
          <a:p>
            <a:pPr algn="l"/>
            <a:r>
              <a:rPr lang="en-US" sz="1400" b="1" i="0" u="none" strike="noStrike" baseline="0" dirty="0">
                <a:solidFill>
                  <a:srgbClr val="093254"/>
                </a:solidFill>
                <a:latin typeface="Arial-BoldMT"/>
              </a:rPr>
              <a:t>And yet, nearly a third of employees (31%) don’t think their</a:t>
            </a:r>
            <a:r>
              <a:rPr lang="en-US" sz="1400" b="1" dirty="0">
                <a:solidFill>
                  <a:srgbClr val="093254"/>
                </a:solidFill>
                <a:latin typeface="Arial-BoldMT"/>
              </a:rPr>
              <a:t> </a:t>
            </a:r>
            <a:r>
              <a:rPr lang="en-US" sz="1400" b="1" i="0" u="none" strike="noStrike" baseline="0" dirty="0">
                <a:solidFill>
                  <a:srgbClr val="093254"/>
                </a:solidFill>
                <a:latin typeface="Arial-BoldMT"/>
              </a:rPr>
              <a:t>employer's benefit communications are easy to understand</a:t>
            </a:r>
            <a:r>
              <a:rPr lang="en-US" sz="1400" b="0" i="0" u="none" strike="noStrike" baseline="0" dirty="0">
                <a:solidFill>
                  <a:srgbClr val="093254"/>
                </a:solidFill>
                <a:latin typeface="ArialMT"/>
              </a:rPr>
              <a:t>.</a:t>
            </a:r>
          </a:p>
          <a:p>
            <a:pPr marL="285750" indent="-285750" algn="l">
              <a:buFont typeface="Arial" panose="020B0604020202020204" pitchFamily="34" charset="0"/>
              <a:buChar char="•"/>
            </a:pPr>
            <a:r>
              <a:rPr lang="en-US" sz="1400" b="0" i="0" u="none" strike="noStrike" baseline="0" dirty="0">
                <a:solidFill>
                  <a:srgbClr val="093254"/>
                </a:solidFill>
                <a:latin typeface="ArialMT"/>
              </a:rPr>
              <a:t>More than half of employees (55%) wish they were more informed about their benefits so that they could get more value from them.</a:t>
            </a:r>
            <a:endParaRPr lang="en-US" sz="1400" b="0" i="0" u="none" strike="noStrike" baseline="0" dirty="0">
              <a:solidFill>
                <a:srgbClr val="002060"/>
              </a:solidFill>
              <a:latin typeface="ArialMT"/>
            </a:endParaRPr>
          </a:p>
        </p:txBody>
      </p:sp>
      <p:sp>
        <p:nvSpPr>
          <p:cNvPr id="27" name="Slide Number Placeholder 26">
            <a:extLst>
              <a:ext uri="{FF2B5EF4-FFF2-40B4-BE49-F238E27FC236}">
                <a16:creationId xmlns:a16="http://schemas.microsoft.com/office/drawing/2014/main" id="{E1844FBC-0351-750B-6E61-A512C39D79B9}"/>
              </a:ext>
            </a:extLst>
          </p:cNvPr>
          <p:cNvSpPr>
            <a:spLocks noGrp="1"/>
          </p:cNvSpPr>
          <p:nvPr>
            <p:ph type="sldNum" sz="quarter" idx="12"/>
          </p:nvPr>
        </p:nvSpPr>
        <p:spPr/>
        <p:txBody>
          <a:bodyPr/>
          <a:lstStyle/>
          <a:p>
            <a:fld id="{BACE0CA2-18B5-4229-9E0B-027848CA4318}" type="slidenum">
              <a:rPr lang="en-US" smtClean="0"/>
              <a:t>7</a:t>
            </a:fld>
            <a:endParaRPr lang="en-US"/>
          </a:p>
        </p:txBody>
      </p:sp>
      <p:sp>
        <p:nvSpPr>
          <p:cNvPr id="23" name="TextBox 22">
            <a:extLst>
              <a:ext uri="{FF2B5EF4-FFF2-40B4-BE49-F238E27FC236}">
                <a16:creationId xmlns:a16="http://schemas.microsoft.com/office/drawing/2014/main" id="{D7FB931A-507E-3690-DDF5-8002E0CA5373}"/>
              </a:ext>
            </a:extLst>
          </p:cNvPr>
          <p:cNvSpPr txBox="1"/>
          <p:nvPr/>
        </p:nvSpPr>
        <p:spPr>
          <a:xfrm>
            <a:off x="490450" y="6228364"/>
            <a:ext cx="2398542" cy="215444"/>
          </a:xfrm>
          <a:prstGeom prst="rect">
            <a:avLst/>
          </a:prstGeom>
          <a:noFill/>
        </p:spPr>
        <p:txBody>
          <a:bodyPr wrap="square" rtlCol="0">
            <a:spAutoFit/>
          </a:bodyPr>
          <a:lstStyle/>
          <a:p>
            <a:r>
              <a:rPr lang="en-US" sz="800" dirty="0"/>
              <a:t>*Source: 2021 MetLife EB Survey</a:t>
            </a:r>
          </a:p>
        </p:txBody>
      </p:sp>
      <p:sp>
        <p:nvSpPr>
          <p:cNvPr id="2" name="Title 29">
            <a:extLst>
              <a:ext uri="{FF2B5EF4-FFF2-40B4-BE49-F238E27FC236}">
                <a16:creationId xmlns:a16="http://schemas.microsoft.com/office/drawing/2014/main" id="{DFB638BC-BA56-F09D-B0C6-8CE91A6216EA}"/>
              </a:ext>
            </a:extLst>
          </p:cNvPr>
          <p:cNvSpPr txBox="1">
            <a:spLocks/>
          </p:cNvSpPr>
          <p:nvPr/>
        </p:nvSpPr>
        <p:spPr>
          <a:xfrm>
            <a:off x="490450" y="821229"/>
            <a:ext cx="2202873" cy="282633"/>
          </a:xfrm>
          <a:prstGeom prst="rect">
            <a:avLst/>
          </a:prstGeom>
          <a:noFill/>
        </p:spPr>
        <p:txBody>
          <a:bodyPr wrap="square">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5596E1"/>
                </a:solidFill>
                <a:latin typeface="Arial" panose="020B0604020202020204" pitchFamily="34" charset="0"/>
                <a:cs typeface="Arial" panose="020B0604020202020204" pitchFamily="34" charset="0"/>
              </a:rPr>
              <a:t>Day Two Services</a:t>
            </a:r>
            <a:r>
              <a:rPr lang="en-US" sz="1100" b="1" baseline="80000" dirty="0">
                <a:solidFill>
                  <a:srgbClr val="5596E1"/>
                </a:solidFill>
                <a:latin typeface="Arial" panose="020B0604020202020204" pitchFamily="34" charset="0"/>
                <a:cs typeface="Arial" panose="020B0604020202020204" pitchFamily="34" charset="0"/>
              </a:rPr>
              <a:t>®</a:t>
            </a:r>
            <a:r>
              <a:rPr lang="en-US" sz="3200" b="1" dirty="0">
                <a:solidFill>
                  <a:srgbClr val="5596E1"/>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63CB63EF-EDC1-1FE7-36C6-5C4C1306C4C7}"/>
              </a:ext>
            </a:extLst>
          </p:cNvPr>
          <p:cNvSpPr txBox="1"/>
          <p:nvPr/>
        </p:nvSpPr>
        <p:spPr>
          <a:xfrm>
            <a:off x="6854257" y="654930"/>
            <a:ext cx="1729430" cy="1631216"/>
          </a:xfrm>
          <a:prstGeom prst="rect">
            <a:avLst/>
          </a:prstGeom>
          <a:solidFill>
            <a:srgbClr val="5B91CC"/>
          </a:solid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Employees’ Top Preferred Channels for Benefits Education</a:t>
            </a:r>
          </a:p>
        </p:txBody>
      </p:sp>
      <p:sp>
        <p:nvSpPr>
          <p:cNvPr id="4" name="TextBox 3">
            <a:extLst>
              <a:ext uri="{FF2B5EF4-FFF2-40B4-BE49-F238E27FC236}">
                <a16:creationId xmlns:a16="http://schemas.microsoft.com/office/drawing/2014/main" id="{9618B7BF-B6AF-D0AD-DDE8-7CE359D9F04D}"/>
              </a:ext>
            </a:extLst>
          </p:cNvPr>
          <p:cNvSpPr txBox="1"/>
          <p:nvPr/>
        </p:nvSpPr>
        <p:spPr>
          <a:xfrm>
            <a:off x="9418180" y="1491991"/>
            <a:ext cx="1729430" cy="800219"/>
          </a:xfrm>
          <a:prstGeom prst="rect">
            <a:avLst/>
          </a:prstGeom>
          <a:noFill/>
        </p:spPr>
        <p:txBody>
          <a:bodyPr wrap="square" rtlCol="0">
            <a:spAutoFit/>
          </a:bodyPr>
          <a:lstStyle/>
          <a:p>
            <a:pPr algn="ctr"/>
            <a:r>
              <a:rPr lang="en-US" sz="2800" b="1" dirty="0">
                <a:solidFill>
                  <a:srgbClr val="5B91CC"/>
                </a:solidFill>
                <a:latin typeface="Arial" panose="020B0604020202020204" pitchFamily="34" charset="0"/>
                <a:cs typeface="Arial" panose="020B0604020202020204" pitchFamily="34" charset="0"/>
              </a:rPr>
              <a:t>50%</a:t>
            </a:r>
          </a:p>
          <a:p>
            <a:pPr algn="ctr"/>
            <a:r>
              <a:rPr lang="en-US" b="1" dirty="0">
                <a:solidFill>
                  <a:srgbClr val="002060"/>
                </a:solidFill>
                <a:latin typeface="Arial" panose="020B0604020202020204" pitchFamily="34" charset="0"/>
                <a:cs typeface="Arial" panose="020B0604020202020204" pitchFamily="34" charset="0"/>
              </a:rPr>
              <a:t>Online Portal</a:t>
            </a:r>
          </a:p>
        </p:txBody>
      </p:sp>
      <p:pic>
        <p:nvPicPr>
          <p:cNvPr id="9" name="Graphic 8">
            <a:extLst>
              <a:ext uri="{FF2B5EF4-FFF2-40B4-BE49-F238E27FC236}">
                <a16:creationId xmlns:a16="http://schemas.microsoft.com/office/drawing/2014/main" id="{48BEEDB4-F566-7CCC-5D05-0C772C99F0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12590" y="671901"/>
            <a:ext cx="931588" cy="717781"/>
          </a:xfrm>
          <a:prstGeom prst="rect">
            <a:avLst/>
          </a:prstGeom>
        </p:spPr>
      </p:pic>
      <p:pic>
        <p:nvPicPr>
          <p:cNvPr id="13" name="Graphic 12">
            <a:extLst>
              <a:ext uri="{FF2B5EF4-FFF2-40B4-BE49-F238E27FC236}">
                <a16:creationId xmlns:a16="http://schemas.microsoft.com/office/drawing/2014/main" id="{60F2C6F9-693C-72A1-CAF1-D0A15194C8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88609" y="2830362"/>
            <a:ext cx="666414" cy="666414"/>
          </a:xfrm>
          <a:prstGeom prst="rect">
            <a:avLst/>
          </a:prstGeom>
        </p:spPr>
      </p:pic>
      <p:pic>
        <p:nvPicPr>
          <p:cNvPr id="15" name="Graphic 14">
            <a:extLst>
              <a:ext uri="{FF2B5EF4-FFF2-40B4-BE49-F238E27FC236}">
                <a16:creationId xmlns:a16="http://schemas.microsoft.com/office/drawing/2014/main" id="{A10311DF-9FAE-330C-7E91-80DA4EEC8EC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04377" y="2735147"/>
            <a:ext cx="745897" cy="762112"/>
          </a:xfrm>
          <a:prstGeom prst="rect">
            <a:avLst/>
          </a:prstGeom>
        </p:spPr>
      </p:pic>
      <p:pic>
        <p:nvPicPr>
          <p:cNvPr id="17" name="Graphic 16">
            <a:extLst>
              <a:ext uri="{FF2B5EF4-FFF2-40B4-BE49-F238E27FC236}">
                <a16:creationId xmlns:a16="http://schemas.microsoft.com/office/drawing/2014/main" id="{C41D4860-4F82-8973-6E90-106EB238856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097409" y="4627075"/>
            <a:ext cx="405075" cy="784016"/>
          </a:xfrm>
          <a:prstGeom prst="rect">
            <a:avLst/>
          </a:prstGeom>
        </p:spPr>
      </p:pic>
      <p:pic>
        <p:nvPicPr>
          <p:cNvPr id="20" name="Graphic 19">
            <a:extLst>
              <a:ext uri="{FF2B5EF4-FFF2-40B4-BE49-F238E27FC236}">
                <a16:creationId xmlns:a16="http://schemas.microsoft.com/office/drawing/2014/main" id="{E1FC4415-65D0-C444-DA70-42B87253197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28070" y="4743857"/>
            <a:ext cx="607613" cy="644438"/>
          </a:xfrm>
          <a:prstGeom prst="rect">
            <a:avLst/>
          </a:prstGeom>
        </p:spPr>
      </p:pic>
      <p:sp>
        <p:nvSpPr>
          <p:cNvPr id="21" name="TextBox 20">
            <a:extLst>
              <a:ext uri="{FF2B5EF4-FFF2-40B4-BE49-F238E27FC236}">
                <a16:creationId xmlns:a16="http://schemas.microsoft.com/office/drawing/2014/main" id="{15B4454E-FB5C-C253-6923-4655972B36EC}"/>
              </a:ext>
            </a:extLst>
          </p:cNvPr>
          <p:cNvSpPr txBox="1"/>
          <p:nvPr/>
        </p:nvSpPr>
        <p:spPr>
          <a:xfrm>
            <a:off x="7223501" y="3557110"/>
            <a:ext cx="867379" cy="615553"/>
          </a:xfrm>
          <a:prstGeom prst="rect">
            <a:avLst/>
          </a:prstGeom>
          <a:noFill/>
        </p:spPr>
        <p:txBody>
          <a:bodyPr wrap="square" rtlCol="0">
            <a:spAutoFit/>
          </a:bodyPr>
          <a:lstStyle/>
          <a:p>
            <a:pPr algn="ctr"/>
            <a:r>
              <a:rPr lang="en-US" sz="2000" b="1" dirty="0">
                <a:solidFill>
                  <a:srgbClr val="5B91CC"/>
                </a:solidFill>
                <a:latin typeface="Arial" panose="020B0604020202020204" pitchFamily="34" charset="0"/>
                <a:cs typeface="Arial" panose="020B0604020202020204" pitchFamily="34" charset="0"/>
              </a:rPr>
              <a:t>41%</a:t>
            </a:r>
          </a:p>
          <a:p>
            <a:pPr algn="ctr"/>
            <a:r>
              <a:rPr lang="en-US" sz="1400" b="1" dirty="0">
                <a:solidFill>
                  <a:srgbClr val="002060"/>
                </a:solidFill>
                <a:latin typeface="Arial" panose="020B0604020202020204" pitchFamily="34" charset="0"/>
                <a:cs typeface="Arial" panose="020B0604020202020204" pitchFamily="34" charset="0"/>
              </a:rPr>
              <a:t>Email</a:t>
            </a:r>
          </a:p>
        </p:txBody>
      </p:sp>
      <p:sp>
        <p:nvSpPr>
          <p:cNvPr id="22" name="TextBox 21">
            <a:extLst>
              <a:ext uri="{FF2B5EF4-FFF2-40B4-BE49-F238E27FC236}">
                <a16:creationId xmlns:a16="http://schemas.microsoft.com/office/drawing/2014/main" id="{FA44CB67-BC38-E190-12C7-FCA0CD4E3780}"/>
              </a:ext>
            </a:extLst>
          </p:cNvPr>
          <p:cNvSpPr txBox="1"/>
          <p:nvPr/>
        </p:nvSpPr>
        <p:spPr>
          <a:xfrm>
            <a:off x="9760036" y="3557110"/>
            <a:ext cx="1058386" cy="615553"/>
          </a:xfrm>
          <a:prstGeom prst="rect">
            <a:avLst/>
          </a:prstGeom>
          <a:noFill/>
        </p:spPr>
        <p:txBody>
          <a:bodyPr wrap="square" rtlCol="0">
            <a:spAutoFit/>
          </a:bodyPr>
          <a:lstStyle/>
          <a:p>
            <a:pPr algn="ctr"/>
            <a:r>
              <a:rPr lang="en-US" sz="2000" b="1" dirty="0">
                <a:solidFill>
                  <a:srgbClr val="5B91CC"/>
                </a:solidFill>
                <a:latin typeface="Arial" panose="020B0604020202020204" pitchFamily="34" charset="0"/>
                <a:cs typeface="Arial" panose="020B0604020202020204" pitchFamily="34" charset="0"/>
              </a:rPr>
              <a:t>30%</a:t>
            </a:r>
          </a:p>
          <a:p>
            <a:pPr algn="ctr"/>
            <a:r>
              <a:rPr lang="en-US" sz="1400" b="1" dirty="0">
                <a:solidFill>
                  <a:srgbClr val="002060"/>
                </a:solidFill>
                <a:latin typeface="Arial" panose="020B0604020202020204" pitchFamily="34" charset="0"/>
                <a:cs typeface="Arial" panose="020B0604020202020204" pitchFamily="34" charset="0"/>
              </a:rPr>
              <a:t>In-Person</a:t>
            </a:r>
          </a:p>
        </p:txBody>
      </p:sp>
      <p:sp>
        <p:nvSpPr>
          <p:cNvPr id="24" name="TextBox 23">
            <a:extLst>
              <a:ext uri="{FF2B5EF4-FFF2-40B4-BE49-F238E27FC236}">
                <a16:creationId xmlns:a16="http://schemas.microsoft.com/office/drawing/2014/main" id="{7B509CC3-6E6D-853B-3079-368002E16848}"/>
              </a:ext>
            </a:extLst>
          </p:cNvPr>
          <p:cNvSpPr txBox="1"/>
          <p:nvPr/>
        </p:nvSpPr>
        <p:spPr>
          <a:xfrm>
            <a:off x="9731096" y="5449191"/>
            <a:ext cx="1137703" cy="615553"/>
          </a:xfrm>
          <a:prstGeom prst="rect">
            <a:avLst/>
          </a:prstGeom>
          <a:noFill/>
        </p:spPr>
        <p:txBody>
          <a:bodyPr wrap="square" rtlCol="0">
            <a:spAutoFit/>
          </a:bodyPr>
          <a:lstStyle/>
          <a:p>
            <a:pPr algn="ctr"/>
            <a:r>
              <a:rPr lang="en-US" sz="2000" b="1" dirty="0">
                <a:solidFill>
                  <a:srgbClr val="5B91CC"/>
                </a:solidFill>
                <a:latin typeface="Arial" panose="020B0604020202020204" pitchFamily="34" charset="0"/>
                <a:cs typeface="Arial" panose="020B0604020202020204" pitchFamily="34" charset="0"/>
              </a:rPr>
              <a:t>18%</a:t>
            </a:r>
          </a:p>
          <a:p>
            <a:pPr algn="ctr"/>
            <a:r>
              <a:rPr lang="en-US" sz="1400" b="1" dirty="0">
                <a:solidFill>
                  <a:srgbClr val="002060"/>
                </a:solidFill>
                <a:latin typeface="Arial" panose="020B0604020202020204" pitchFamily="34" charset="0"/>
                <a:cs typeface="Arial" panose="020B0604020202020204" pitchFamily="34" charset="0"/>
              </a:rPr>
              <a:t>Mobile App</a:t>
            </a:r>
          </a:p>
        </p:txBody>
      </p:sp>
      <p:sp>
        <p:nvSpPr>
          <p:cNvPr id="25" name="TextBox 24">
            <a:extLst>
              <a:ext uri="{FF2B5EF4-FFF2-40B4-BE49-F238E27FC236}">
                <a16:creationId xmlns:a16="http://schemas.microsoft.com/office/drawing/2014/main" id="{117639B2-E23D-FBB0-F196-53F7ECB5CC63}"/>
              </a:ext>
            </a:extLst>
          </p:cNvPr>
          <p:cNvSpPr txBox="1"/>
          <p:nvPr/>
        </p:nvSpPr>
        <p:spPr>
          <a:xfrm>
            <a:off x="6930108" y="5467157"/>
            <a:ext cx="1603539" cy="615553"/>
          </a:xfrm>
          <a:prstGeom prst="rect">
            <a:avLst/>
          </a:prstGeom>
          <a:noFill/>
        </p:spPr>
        <p:txBody>
          <a:bodyPr wrap="square" rtlCol="0">
            <a:spAutoFit/>
          </a:bodyPr>
          <a:lstStyle/>
          <a:p>
            <a:pPr algn="ctr"/>
            <a:r>
              <a:rPr lang="en-US" sz="2000" b="1" dirty="0">
                <a:solidFill>
                  <a:srgbClr val="5B91CC"/>
                </a:solidFill>
                <a:latin typeface="Arial" panose="020B0604020202020204" pitchFamily="34" charset="0"/>
                <a:cs typeface="Arial" panose="020B0604020202020204" pitchFamily="34" charset="0"/>
              </a:rPr>
              <a:t>17%</a:t>
            </a:r>
          </a:p>
          <a:p>
            <a:pPr algn="ctr"/>
            <a:r>
              <a:rPr lang="en-US" sz="1400" b="1" dirty="0">
                <a:solidFill>
                  <a:srgbClr val="002060"/>
                </a:solidFill>
                <a:latin typeface="Arial" panose="020B0604020202020204" pitchFamily="34" charset="0"/>
                <a:cs typeface="Arial" panose="020B0604020202020204" pitchFamily="34" charset="0"/>
              </a:rPr>
              <a:t>Over the Phone</a:t>
            </a:r>
          </a:p>
        </p:txBody>
      </p:sp>
    </p:spTree>
    <p:extLst>
      <p:ext uri="{BB962C8B-B14F-4D97-AF65-F5344CB8AC3E}">
        <p14:creationId xmlns:p14="http://schemas.microsoft.com/office/powerpoint/2010/main" val="19197278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4827346-62B8-6673-370C-267591C0DB17}"/>
              </a:ext>
            </a:extLst>
          </p:cNvPr>
          <p:cNvSpPr/>
          <p:nvPr/>
        </p:nvSpPr>
        <p:spPr>
          <a:xfrm>
            <a:off x="2" y="0"/>
            <a:ext cx="5245595" cy="581891"/>
          </a:xfrm>
          <a:prstGeom prst="rect">
            <a:avLst/>
          </a:prstGeom>
          <a:solidFill>
            <a:srgbClr val="0932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TextBox 11">
            <a:extLst>
              <a:ext uri="{FF2B5EF4-FFF2-40B4-BE49-F238E27FC236}">
                <a16:creationId xmlns:a16="http://schemas.microsoft.com/office/drawing/2014/main" id="{E8922E64-74AC-01F5-5E94-BEBC7DC292DF}"/>
              </a:ext>
            </a:extLst>
          </p:cNvPr>
          <p:cNvSpPr txBox="1"/>
          <p:nvPr/>
        </p:nvSpPr>
        <p:spPr>
          <a:xfrm>
            <a:off x="490717" y="60215"/>
            <a:ext cx="4264164"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Employee Response Center</a:t>
            </a:r>
            <a:endParaRPr lang="en-US" dirty="0">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797A0991-2396-412C-71C7-84AF894499A8}"/>
              </a:ext>
            </a:extLst>
          </p:cNvPr>
          <p:cNvSpPr txBox="1"/>
          <p:nvPr/>
        </p:nvSpPr>
        <p:spPr>
          <a:xfrm>
            <a:off x="490451" y="1601320"/>
            <a:ext cx="5198010" cy="3284041"/>
          </a:xfrm>
          <a:prstGeom prst="rect">
            <a:avLst/>
          </a:prstGeom>
          <a:noFill/>
        </p:spPr>
        <p:txBody>
          <a:bodyPr wrap="square" rtlCol="0">
            <a:spAutoFit/>
          </a:bodyPr>
          <a:lstStyle/>
          <a:p>
            <a:pPr marL="285750" indent="-285750" algn="l">
              <a:lnSpc>
                <a:spcPct val="150000"/>
              </a:lnSpc>
              <a:buFont typeface="Arial" panose="020B0604020202020204" pitchFamily="34" charset="0"/>
              <a:buChar char="•"/>
            </a:pPr>
            <a:r>
              <a:rPr lang="en-US" sz="1400" b="0" i="0" u="none" strike="noStrike" baseline="0" dirty="0">
                <a:solidFill>
                  <a:srgbClr val="002060"/>
                </a:solidFill>
                <a:latin typeface="ArialMT"/>
              </a:rPr>
              <a:t>Open enrollment support</a:t>
            </a:r>
          </a:p>
          <a:p>
            <a:pPr marL="285750" indent="-285750" algn="l">
              <a:lnSpc>
                <a:spcPct val="150000"/>
              </a:lnSpc>
              <a:buFont typeface="Arial" panose="020B0604020202020204" pitchFamily="34" charset="0"/>
              <a:buChar char="•"/>
            </a:pPr>
            <a:r>
              <a:rPr lang="en-US" sz="1400" b="0" i="0" u="none" strike="noStrike" baseline="0" dirty="0">
                <a:solidFill>
                  <a:srgbClr val="002060"/>
                </a:solidFill>
                <a:latin typeface="ArialMT"/>
              </a:rPr>
              <a:t>Year-round enrollment support</a:t>
            </a:r>
          </a:p>
          <a:p>
            <a:pPr marL="285750" indent="-285750" algn="l">
              <a:lnSpc>
                <a:spcPct val="150000"/>
              </a:lnSpc>
              <a:buFont typeface="Arial" panose="020B0604020202020204" pitchFamily="34" charset="0"/>
              <a:buChar char="•"/>
            </a:pPr>
            <a:r>
              <a:rPr lang="en-US" sz="1400" b="0" i="0" u="none" strike="noStrike" baseline="0" dirty="0">
                <a:solidFill>
                  <a:srgbClr val="002060"/>
                </a:solidFill>
                <a:latin typeface="ArialMT"/>
              </a:rPr>
              <a:t>Benefit eligibility administration and verification</a:t>
            </a:r>
          </a:p>
          <a:p>
            <a:pPr marL="285750" indent="-285750" algn="l">
              <a:lnSpc>
                <a:spcPct val="150000"/>
              </a:lnSpc>
              <a:buFont typeface="Arial" panose="020B0604020202020204" pitchFamily="34" charset="0"/>
              <a:buChar char="•"/>
            </a:pPr>
            <a:r>
              <a:rPr lang="en-US" sz="1400" b="0" i="0" u="none" strike="noStrike" baseline="0" dirty="0">
                <a:solidFill>
                  <a:srgbClr val="002060"/>
                </a:solidFill>
                <a:latin typeface="ArialMT"/>
              </a:rPr>
              <a:t>Benefit claims assistance and resolution</a:t>
            </a:r>
          </a:p>
          <a:p>
            <a:pPr marL="285750" indent="-285750" algn="l">
              <a:lnSpc>
                <a:spcPct val="150000"/>
              </a:lnSpc>
              <a:buFont typeface="Arial" panose="020B0604020202020204" pitchFamily="34" charset="0"/>
              <a:buChar char="•"/>
            </a:pPr>
            <a:r>
              <a:rPr lang="en-US" sz="1400" b="0" i="0" u="none" strike="noStrike" baseline="0" dirty="0">
                <a:solidFill>
                  <a:srgbClr val="002060"/>
                </a:solidFill>
                <a:latin typeface="ArialMT"/>
              </a:rPr>
              <a:t>Customized call reports</a:t>
            </a:r>
          </a:p>
          <a:p>
            <a:pPr marL="285750" indent="-285750" algn="l">
              <a:lnSpc>
                <a:spcPct val="150000"/>
              </a:lnSpc>
              <a:buFont typeface="Arial" panose="020B0604020202020204" pitchFamily="34" charset="0"/>
              <a:buChar char="•"/>
            </a:pPr>
            <a:r>
              <a:rPr lang="en-US" sz="1400" b="0" i="0" u="none" strike="noStrike" baseline="0" dirty="0">
                <a:solidFill>
                  <a:srgbClr val="002060"/>
                </a:solidFill>
                <a:latin typeface="ArialMT"/>
              </a:rPr>
              <a:t>Dedicated toll-free number available </a:t>
            </a:r>
            <a:br>
              <a:rPr lang="en-US" sz="1400" b="0" i="0" u="none" strike="noStrike" baseline="0" dirty="0">
                <a:solidFill>
                  <a:srgbClr val="002060"/>
                </a:solidFill>
                <a:latin typeface="ArialMT"/>
              </a:rPr>
            </a:br>
            <a:r>
              <a:rPr lang="en-US" sz="1400" b="0" i="0" u="none" strike="noStrike" baseline="0" dirty="0">
                <a:solidFill>
                  <a:srgbClr val="002060"/>
                </a:solidFill>
                <a:latin typeface="ArialMT"/>
              </a:rPr>
              <a:t>(group size dependent)</a:t>
            </a:r>
          </a:p>
          <a:p>
            <a:pPr marL="285750" indent="-285750" algn="l">
              <a:lnSpc>
                <a:spcPct val="150000"/>
              </a:lnSpc>
              <a:buFont typeface="Arial" panose="020B0604020202020204" pitchFamily="34" charset="0"/>
              <a:buChar char="•"/>
            </a:pPr>
            <a:r>
              <a:rPr lang="en-US" sz="1400" b="0" i="0" u="none" strike="noStrike" baseline="0" dirty="0">
                <a:solidFill>
                  <a:srgbClr val="002060"/>
                </a:solidFill>
                <a:latin typeface="ArialMT"/>
              </a:rPr>
              <a:t>140+ languages available</a:t>
            </a:r>
          </a:p>
          <a:p>
            <a:pPr marL="285750" indent="-285750" algn="l">
              <a:lnSpc>
                <a:spcPct val="150000"/>
              </a:lnSpc>
              <a:buFont typeface="Arial" panose="020B0604020202020204" pitchFamily="34" charset="0"/>
              <a:buChar char="•"/>
            </a:pPr>
            <a:r>
              <a:rPr lang="en-US" sz="1400" b="0" i="0" u="none" strike="noStrike" baseline="0" dirty="0">
                <a:solidFill>
                  <a:srgbClr val="002060"/>
                </a:solidFill>
                <a:latin typeface="ArialMT"/>
              </a:rPr>
              <a:t>System enrollments based on access</a:t>
            </a:r>
          </a:p>
          <a:p>
            <a:pPr marL="285750" indent="-285750" algn="l">
              <a:lnSpc>
                <a:spcPct val="150000"/>
              </a:lnSpc>
              <a:buFont typeface="Arial" panose="020B0604020202020204" pitchFamily="34" charset="0"/>
              <a:buChar char="•"/>
            </a:pPr>
            <a:r>
              <a:rPr lang="en-US" sz="1400" b="0" i="0" u="none" strike="noStrike" baseline="0" dirty="0">
                <a:solidFill>
                  <a:srgbClr val="002060"/>
                </a:solidFill>
                <a:latin typeface="ArialMT"/>
              </a:rPr>
              <a:t>Bilingual enrollment meeting support</a:t>
            </a:r>
          </a:p>
        </p:txBody>
      </p:sp>
      <p:sp>
        <p:nvSpPr>
          <p:cNvPr id="27" name="Slide Number Placeholder 26">
            <a:extLst>
              <a:ext uri="{FF2B5EF4-FFF2-40B4-BE49-F238E27FC236}">
                <a16:creationId xmlns:a16="http://schemas.microsoft.com/office/drawing/2014/main" id="{E1844FBC-0351-750B-6E61-A512C39D79B9}"/>
              </a:ext>
            </a:extLst>
          </p:cNvPr>
          <p:cNvSpPr>
            <a:spLocks noGrp="1"/>
          </p:cNvSpPr>
          <p:nvPr>
            <p:ph type="sldNum" sz="quarter" idx="12"/>
          </p:nvPr>
        </p:nvSpPr>
        <p:spPr/>
        <p:txBody>
          <a:bodyPr/>
          <a:lstStyle/>
          <a:p>
            <a:fld id="{BACE0CA2-18B5-4229-9E0B-027848CA4318}" type="slidenum">
              <a:rPr lang="en-US" smtClean="0"/>
              <a:t>8</a:t>
            </a:fld>
            <a:endParaRPr lang="en-US"/>
          </a:p>
        </p:txBody>
      </p:sp>
      <p:pic>
        <p:nvPicPr>
          <p:cNvPr id="13" name="Picture 12" descr="A person wearing a headset and smiling&#10;&#10;Description automatically generated">
            <a:extLst>
              <a:ext uri="{FF2B5EF4-FFF2-40B4-BE49-F238E27FC236}">
                <a16:creationId xmlns:a16="http://schemas.microsoft.com/office/drawing/2014/main" id="{4495B7E9-B1B3-B429-F220-90ABAC71A86C}"/>
              </a:ext>
            </a:extLst>
          </p:cNvPr>
          <p:cNvPicPr>
            <a:picLocks noChangeAspect="1"/>
          </p:cNvPicPr>
          <p:nvPr/>
        </p:nvPicPr>
        <p:blipFill rotWithShape="1">
          <a:blip r:embed="rId3">
            <a:extLst>
              <a:ext uri="{28A0092B-C50C-407E-A947-70E740481C1C}">
                <a14:useLocalDpi xmlns:a14="http://schemas.microsoft.com/office/drawing/2010/main" val="0"/>
              </a:ext>
            </a:extLst>
          </a:blip>
          <a:srcRect l="12125"/>
          <a:stretch/>
        </p:blipFill>
        <p:spPr>
          <a:xfrm>
            <a:off x="5245595" y="-1"/>
            <a:ext cx="6946403" cy="6857122"/>
          </a:xfrm>
          <a:prstGeom prst="rect">
            <a:avLst/>
          </a:prstGeom>
        </p:spPr>
      </p:pic>
      <p:sp>
        <p:nvSpPr>
          <p:cNvPr id="2" name="Slide Number Placeholder 5">
            <a:extLst>
              <a:ext uri="{FF2B5EF4-FFF2-40B4-BE49-F238E27FC236}">
                <a16:creationId xmlns:a16="http://schemas.microsoft.com/office/drawing/2014/main" id="{8E49D9D1-B877-B515-BB3F-6B72293FB173}"/>
              </a:ext>
            </a:extLst>
          </p:cNvPr>
          <p:cNvSpPr txBox="1">
            <a:spLocks/>
          </p:cNvSpPr>
          <p:nvPr/>
        </p:nvSpPr>
        <p:spPr>
          <a:xfrm>
            <a:off x="10818422" y="6356350"/>
            <a:ext cx="437804"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kern="1200" baseline="0">
                <a:solidFill>
                  <a:srgbClr val="BEC8D7"/>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CE0CA2-18B5-4229-9E0B-027848CA4318}" type="slidenum">
              <a:rPr lang="en-US" smtClean="0">
                <a:solidFill>
                  <a:schemeClr val="bg1"/>
                </a:solidFill>
              </a:rPr>
              <a:pPr/>
              <a:t>8</a:t>
            </a:fld>
            <a:endParaRPr lang="en-US" dirty="0">
              <a:solidFill>
                <a:schemeClr val="bg1"/>
              </a:solidFill>
            </a:endParaRPr>
          </a:p>
        </p:txBody>
      </p:sp>
      <p:pic>
        <p:nvPicPr>
          <p:cNvPr id="3" name="Picture 2" descr="A white letter in a circle&#10;&#10;Description automatically generated">
            <a:extLst>
              <a:ext uri="{FF2B5EF4-FFF2-40B4-BE49-F238E27FC236}">
                <a16:creationId xmlns:a16="http://schemas.microsoft.com/office/drawing/2014/main" id="{391D2B51-793F-4094-74F2-5CABC723A6D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044" r="-1"/>
          <a:stretch/>
        </p:blipFill>
        <p:spPr>
          <a:xfrm>
            <a:off x="11441618" y="6261653"/>
            <a:ext cx="578190" cy="596347"/>
          </a:xfrm>
          <a:prstGeom prst="rect">
            <a:avLst/>
          </a:prstGeom>
        </p:spPr>
      </p:pic>
      <p:sp>
        <p:nvSpPr>
          <p:cNvPr id="4" name="Title 29">
            <a:extLst>
              <a:ext uri="{FF2B5EF4-FFF2-40B4-BE49-F238E27FC236}">
                <a16:creationId xmlns:a16="http://schemas.microsoft.com/office/drawing/2014/main" id="{5C7B3F18-1E91-DE9F-8AEF-92884F4C3C1E}"/>
              </a:ext>
            </a:extLst>
          </p:cNvPr>
          <p:cNvSpPr txBox="1">
            <a:spLocks/>
          </p:cNvSpPr>
          <p:nvPr/>
        </p:nvSpPr>
        <p:spPr>
          <a:xfrm>
            <a:off x="642850" y="973629"/>
            <a:ext cx="2202873" cy="282633"/>
          </a:xfrm>
          <a:prstGeom prst="rect">
            <a:avLst/>
          </a:prstGeom>
          <a:noFill/>
        </p:spPr>
        <p:txBody>
          <a:bodyPr wrap="square">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5596E1"/>
                </a:solidFill>
                <a:latin typeface="Arial" panose="020B0604020202020204" pitchFamily="34" charset="0"/>
                <a:cs typeface="Arial" panose="020B0604020202020204" pitchFamily="34" charset="0"/>
              </a:rPr>
              <a:t>Day Two Services</a:t>
            </a:r>
            <a:r>
              <a:rPr lang="en-US" sz="1100" b="1" baseline="80000" dirty="0">
                <a:solidFill>
                  <a:srgbClr val="5596E1"/>
                </a:solidFill>
                <a:latin typeface="Arial" panose="020B0604020202020204" pitchFamily="34" charset="0"/>
                <a:cs typeface="Arial" panose="020B0604020202020204" pitchFamily="34" charset="0"/>
              </a:rPr>
              <a:t>®</a:t>
            </a:r>
            <a:r>
              <a:rPr lang="en-US" sz="3200" b="1" dirty="0">
                <a:solidFill>
                  <a:srgbClr val="5596E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7677914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Oval 37">
            <a:extLst>
              <a:ext uri="{FF2B5EF4-FFF2-40B4-BE49-F238E27FC236}">
                <a16:creationId xmlns:a16="http://schemas.microsoft.com/office/drawing/2014/main" id="{9B4946D3-B0FA-D4B3-46DA-A7AC6703BA87}"/>
              </a:ext>
            </a:extLst>
          </p:cNvPr>
          <p:cNvSpPr/>
          <p:nvPr/>
        </p:nvSpPr>
        <p:spPr>
          <a:xfrm>
            <a:off x="7189111" y="2622251"/>
            <a:ext cx="1849664" cy="1845220"/>
          </a:xfrm>
          <a:prstGeom prst="ellipse">
            <a:avLst/>
          </a:prstGeom>
          <a:solidFill>
            <a:srgbClr val="AACAF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a:extLst>
              <a:ext uri="{FF2B5EF4-FFF2-40B4-BE49-F238E27FC236}">
                <a16:creationId xmlns:a16="http://schemas.microsoft.com/office/drawing/2014/main" id="{D9EC76FF-77CF-BB82-42C0-997DDD038F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84975" y="1186621"/>
            <a:ext cx="4751813" cy="4692906"/>
          </a:xfrm>
          <a:prstGeom prst="rect">
            <a:avLst/>
          </a:prstGeom>
        </p:spPr>
      </p:pic>
      <p:sp>
        <p:nvSpPr>
          <p:cNvPr id="11" name="Rectangle 10">
            <a:extLst>
              <a:ext uri="{FF2B5EF4-FFF2-40B4-BE49-F238E27FC236}">
                <a16:creationId xmlns:a16="http://schemas.microsoft.com/office/drawing/2014/main" id="{34827346-62B8-6673-370C-267591C0DB17}"/>
              </a:ext>
            </a:extLst>
          </p:cNvPr>
          <p:cNvSpPr/>
          <p:nvPr/>
        </p:nvSpPr>
        <p:spPr>
          <a:xfrm>
            <a:off x="2" y="0"/>
            <a:ext cx="3668749" cy="581891"/>
          </a:xfrm>
          <a:prstGeom prst="rect">
            <a:avLst/>
          </a:prstGeom>
          <a:solidFill>
            <a:srgbClr val="0932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TextBox 11">
            <a:extLst>
              <a:ext uri="{FF2B5EF4-FFF2-40B4-BE49-F238E27FC236}">
                <a16:creationId xmlns:a16="http://schemas.microsoft.com/office/drawing/2014/main" id="{E8922E64-74AC-01F5-5E94-BEBC7DC292DF}"/>
              </a:ext>
            </a:extLst>
          </p:cNvPr>
          <p:cNvSpPr txBox="1"/>
          <p:nvPr/>
        </p:nvSpPr>
        <p:spPr>
          <a:xfrm>
            <a:off x="490717" y="60215"/>
            <a:ext cx="2702649"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Communications</a:t>
            </a:r>
            <a:endParaRPr lang="en-US" dirty="0">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797A0991-2396-412C-71C7-84AF894499A8}"/>
              </a:ext>
            </a:extLst>
          </p:cNvPr>
          <p:cNvSpPr txBox="1"/>
          <p:nvPr/>
        </p:nvSpPr>
        <p:spPr>
          <a:xfrm>
            <a:off x="490452" y="1405170"/>
            <a:ext cx="3913247" cy="4429226"/>
          </a:xfrm>
          <a:prstGeom prst="rect">
            <a:avLst/>
          </a:prstGeom>
          <a:noFill/>
        </p:spPr>
        <p:txBody>
          <a:bodyPr wrap="square" rtlCol="0">
            <a:spAutoFit/>
          </a:bodyPr>
          <a:lstStyle/>
          <a:p>
            <a:pPr algn="l">
              <a:lnSpc>
                <a:spcPts val="2000"/>
              </a:lnSpc>
            </a:pPr>
            <a:r>
              <a:rPr lang="en-US" sz="1400" b="1" i="0" u="none" strike="noStrike" baseline="0" dirty="0">
                <a:solidFill>
                  <a:srgbClr val="093254"/>
                </a:solidFill>
                <a:latin typeface="Arial-BoldMT"/>
              </a:rPr>
              <a:t>Team:</a:t>
            </a:r>
          </a:p>
          <a:p>
            <a:pPr marL="285750" indent="-285750" algn="l">
              <a:lnSpc>
                <a:spcPts val="2000"/>
              </a:lnSpc>
              <a:buFont typeface="Arial" panose="020B0604020202020204" pitchFamily="34" charset="0"/>
              <a:buChar char="•"/>
            </a:pPr>
            <a:r>
              <a:rPr lang="en-US" sz="1400" b="0" i="0" u="none" strike="noStrike" baseline="0" dirty="0">
                <a:solidFill>
                  <a:srgbClr val="093254"/>
                </a:solidFill>
                <a:latin typeface="ArialMT"/>
              </a:rPr>
              <a:t>Consultants</a:t>
            </a:r>
          </a:p>
          <a:p>
            <a:pPr marL="285750" indent="-285750" algn="l">
              <a:lnSpc>
                <a:spcPts val="2000"/>
              </a:lnSpc>
              <a:buFont typeface="Arial" panose="020B0604020202020204" pitchFamily="34" charset="0"/>
              <a:buChar char="•"/>
            </a:pPr>
            <a:r>
              <a:rPr lang="en-US" sz="1400" b="0" i="0" u="none" strike="noStrike" baseline="0" dirty="0">
                <a:solidFill>
                  <a:srgbClr val="093254"/>
                </a:solidFill>
                <a:latin typeface="ArialMT"/>
              </a:rPr>
              <a:t>Benefit specialists</a:t>
            </a:r>
          </a:p>
          <a:p>
            <a:pPr marL="285750" indent="-285750" algn="l">
              <a:lnSpc>
                <a:spcPts val="2000"/>
              </a:lnSpc>
              <a:buFont typeface="Arial" panose="020B0604020202020204" pitchFamily="34" charset="0"/>
              <a:buChar char="•"/>
            </a:pPr>
            <a:r>
              <a:rPr lang="en-US" sz="1400" b="0" i="0" u="none" strike="noStrike" baseline="0" dirty="0">
                <a:solidFill>
                  <a:srgbClr val="093254"/>
                </a:solidFill>
                <a:latin typeface="ArialMT"/>
              </a:rPr>
              <a:t>Graphic designers</a:t>
            </a:r>
          </a:p>
          <a:p>
            <a:pPr marL="285750" indent="-285750" algn="l">
              <a:lnSpc>
                <a:spcPts val="2000"/>
              </a:lnSpc>
              <a:buFont typeface="Arial" panose="020B0604020202020204" pitchFamily="34" charset="0"/>
              <a:buChar char="•"/>
            </a:pPr>
            <a:r>
              <a:rPr lang="en-US" sz="1400" b="0" i="0" u="none" strike="noStrike" baseline="0" dirty="0">
                <a:solidFill>
                  <a:srgbClr val="093254"/>
                </a:solidFill>
                <a:latin typeface="ArialMT"/>
              </a:rPr>
              <a:t>Creative/technical writers</a:t>
            </a:r>
          </a:p>
          <a:p>
            <a:pPr marL="285750" indent="-285750" algn="l">
              <a:lnSpc>
                <a:spcPts val="2000"/>
              </a:lnSpc>
              <a:buFont typeface="Arial" panose="020B0604020202020204" pitchFamily="34" charset="0"/>
              <a:buChar char="•"/>
            </a:pPr>
            <a:endParaRPr lang="en-US" sz="1400" b="0" i="0" u="none" strike="noStrike" baseline="0" dirty="0">
              <a:solidFill>
                <a:srgbClr val="093254"/>
              </a:solidFill>
              <a:latin typeface="ArialMT"/>
            </a:endParaRPr>
          </a:p>
          <a:p>
            <a:pPr algn="l">
              <a:lnSpc>
                <a:spcPts val="2000"/>
              </a:lnSpc>
            </a:pPr>
            <a:r>
              <a:rPr lang="en-US" sz="1400" b="1" i="0" u="none" strike="noStrike" baseline="0" dirty="0">
                <a:solidFill>
                  <a:srgbClr val="0A3255"/>
                </a:solidFill>
                <a:latin typeface="Arial-BoldMT"/>
              </a:rPr>
              <a:t>Capabilities:</a:t>
            </a:r>
          </a:p>
          <a:p>
            <a:pPr marL="285750" indent="-285750" algn="l">
              <a:lnSpc>
                <a:spcPts val="2000"/>
              </a:lnSpc>
              <a:buFont typeface="Arial" panose="020B0604020202020204" pitchFamily="34" charset="0"/>
              <a:buChar char="•"/>
            </a:pPr>
            <a:r>
              <a:rPr lang="en-US" sz="1400" b="0" i="0" u="none" strike="noStrike" baseline="0" dirty="0">
                <a:solidFill>
                  <a:srgbClr val="093254"/>
                </a:solidFill>
                <a:latin typeface="ArialMT"/>
              </a:rPr>
              <a:t>Strategic communication planning to convey client messages</a:t>
            </a:r>
          </a:p>
          <a:p>
            <a:pPr marL="285750" indent="-285750" algn="l">
              <a:lnSpc>
                <a:spcPts val="2000"/>
              </a:lnSpc>
              <a:buFont typeface="Arial" panose="020B0604020202020204" pitchFamily="34" charset="0"/>
              <a:buChar char="•"/>
            </a:pPr>
            <a:r>
              <a:rPr lang="en-US" sz="1400" b="0" i="0" u="none" strike="noStrike" baseline="0" dirty="0">
                <a:solidFill>
                  <a:srgbClr val="093254"/>
                </a:solidFill>
                <a:latin typeface="ArialMT"/>
              </a:rPr>
              <a:t>Customized, branded communication to inform and engage</a:t>
            </a:r>
          </a:p>
          <a:p>
            <a:pPr marL="285750" indent="-285750" algn="l">
              <a:lnSpc>
                <a:spcPts val="2000"/>
              </a:lnSpc>
              <a:buFont typeface="Arial" panose="020B0604020202020204" pitchFamily="34" charset="0"/>
              <a:buChar char="•"/>
            </a:pPr>
            <a:r>
              <a:rPr lang="en-US" sz="1400" b="0" i="0" u="none" strike="noStrike" baseline="0" dirty="0">
                <a:solidFill>
                  <a:srgbClr val="093254"/>
                </a:solidFill>
                <a:latin typeface="ArialMT"/>
              </a:rPr>
              <a:t>Targeted materials for education, enrollment, wellness initiatives and total</a:t>
            </a:r>
          </a:p>
          <a:p>
            <a:pPr marL="285750" indent="-285750" algn="l">
              <a:lnSpc>
                <a:spcPts val="2000"/>
              </a:lnSpc>
              <a:buFont typeface="Arial" panose="020B0604020202020204" pitchFamily="34" charset="0"/>
              <a:buChar char="•"/>
            </a:pPr>
            <a:r>
              <a:rPr lang="en-US" sz="1400" b="0" i="0" u="none" strike="noStrike" baseline="0" dirty="0">
                <a:solidFill>
                  <a:srgbClr val="093254"/>
                </a:solidFill>
                <a:latin typeface="ArialMT"/>
              </a:rPr>
              <a:t>Compensation statements</a:t>
            </a:r>
          </a:p>
          <a:p>
            <a:pPr marL="285750" indent="-285750" algn="l">
              <a:lnSpc>
                <a:spcPts val="2000"/>
              </a:lnSpc>
              <a:buFont typeface="Arial" panose="020B0604020202020204" pitchFamily="34" charset="0"/>
              <a:buChar char="•"/>
            </a:pPr>
            <a:r>
              <a:rPr lang="en-US" sz="1400" b="0" i="0" u="none" strike="noStrike" baseline="0" dirty="0">
                <a:solidFill>
                  <a:srgbClr val="093254"/>
                </a:solidFill>
                <a:latin typeface="ArialMT"/>
              </a:rPr>
              <a:t>Comprehensive recruiting and </a:t>
            </a:r>
            <a:br>
              <a:rPr lang="en-US" sz="1400" b="0" i="0" u="none" strike="noStrike" baseline="0" dirty="0">
                <a:solidFill>
                  <a:srgbClr val="093254"/>
                </a:solidFill>
                <a:latin typeface="ArialMT"/>
              </a:rPr>
            </a:br>
            <a:r>
              <a:rPr lang="en-US" sz="1400" b="0" i="0" u="none" strike="noStrike" baseline="0" dirty="0">
                <a:solidFill>
                  <a:srgbClr val="093254"/>
                </a:solidFill>
                <a:latin typeface="ArialMT"/>
              </a:rPr>
              <a:t>retention tools</a:t>
            </a:r>
          </a:p>
          <a:p>
            <a:pPr marL="285750" indent="-285750" algn="l">
              <a:lnSpc>
                <a:spcPts val="2000"/>
              </a:lnSpc>
              <a:buFont typeface="Arial" panose="020B0604020202020204" pitchFamily="34" charset="0"/>
              <a:buChar char="•"/>
            </a:pPr>
            <a:r>
              <a:rPr lang="en-US" sz="1400" b="0" i="0" u="none" strike="noStrike" baseline="0" dirty="0">
                <a:solidFill>
                  <a:srgbClr val="093254"/>
                </a:solidFill>
                <a:latin typeface="ArialMT"/>
              </a:rPr>
              <a:t>Results and ongoing needs monitored</a:t>
            </a:r>
            <a:endParaRPr lang="en-US" sz="1400" b="0" i="0" u="none" strike="noStrike" baseline="0" dirty="0">
              <a:solidFill>
                <a:srgbClr val="002060"/>
              </a:solidFill>
              <a:latin typeface="ArialMT"/>
            </a:endParaRPr>
          </a:p>
        </p:txBody>
      </p:sp>
      <p:sp>
        <p:nvSpPr>
          <p:cNvPr id="27" name="Slide Number Placeholder 26">
            <a:extLst>
              <a:ext uri="{FF2B5EF4-FFF2-40B4-BE49-F238E27FC236}">
                <a16:creationId xmlns:a16="http://schemas.microsoft.com/office/drawing/2014/main" id="{E1844FBC-0351-750B-6E61-A512C39D79B9}"/>
              </a:ext>
            </a:extLst>
          </p:cNvPr>
          <p:cNvSpPr>
            <a:spLocks noGrp="1"/>
          </p:cNvSpPr>
          <p:nvPr>
            <p:ph type="sldNum" sz="quarter" idx="12"/>
          </p:nvPr>
        </p:nvSpPr>
        <p:spPr/>
        <p:txBody>
          <a:bodyPr/>
          <a:lstStyle/>
          <a:p>
            <a:fld id="{BACE0CA2-18B5-4229-9E0B-027848CA4318}" type="slidenum">
              <a:rPr lang="en-US" smtClean="0"/>
              <a:t>9</a:t>
            </a:fld>
            <a:endParaRPr lang="en-US"/>
          </a:p>
        </p:txBody>
      </p:sp>
      <p:sp>
        <p:nvSpPr>
          <p:cNvPr id="2" name="TextBox 1">
            <a:extLst>
              <a:ext uri="{FF2B5EF4-FFF2-40B4-BE49-F238E27FC236}">
                <a16:creationId xmlns:a16="http://schemas.microsoft.com/office/drawing/2014/main" id="{A5DB0FEB-D117-4223-709E-DB1963F94D69}"/>
              </a:ext>
            </a:extLst>
          </p:cNvPr>
          <p:cNvSpPr txBox="1"/>
          <p:nvPr/>
        </p:nvSpPr>
        <p:spPr>
          <a:xfrm>
            <a:off x="7062326" y="712708"/>
            <a:ext cx="2202873" cy="461665"/>
          </a:xfrm>
          <a:prstGeom prst="rect">
            <a:avLst/>
          </a:prstGeom>
          <a:noFill/>
        </p:spPr>
        <p:txBody>
          <a:bodyPr wrap="square" rtlCol="0">
            <a:spAutoFit/>
          </a:bodyPr>
          <a:lstStyle/>
          <a:p>
            <a:pPr algn="ctr"/>
            <a:r>
              <a:rPr lang="en-US" sz="1200" b="1" i="0" u="none" strike="noStrike" baseline="0" dirty="0">
                <a:solidFill>
                  <a:srgbClr val="002060"/>
                </a:solidFill>
                <a:latin typeface="Arial" panose="020B0604020202020204" pitchFamily="34" charset="0"/>
              </a:rPr>
              <a:t>Benefits &amp; HR </a:t>
            </a:r>
            <a:br>
              <a:rPr lang="en-US" sz="1200" b="1" i="0" u="none" strike="noStrike" baseline="0" dirty="0">
                <a:solidFill>
                  <a:srgbClr val="002060"/>
                </a:solidFill>
                <a:latin typeface="Arial" panose="020B0604020202020204" pitchFamily="34" charset="0"/>
              </a:rPr>
            </a:br>
            <a:r>
              <a:rPr lang="en-US" sz="1200" b="1" i="0" u="none" strike="noStrike" baseline="0" dirty="0">
                <a:solidFill>
                  <a:srgbClr val="002060"/>
                </a:solidFill>
                <a:latin typeface="Arial" panose="020B0604020202020204" pitchFamily="34" charset="0"/>
              </a:rPr>
              <a:t>Branding Development</a:t>
            </a:r>
            <a:endParaRPr lang="en-US" sz="1200" b="1" dirty="0">
              <a:solidFill>
                <a:srgbClr val="002060"/>
              </a:solidFill>
            </a:endParaRPr>
          </a:p>
        </p:txBody>
      </p:sp>
      <p:sp>
        <p:nvSpPr>
          <p:cNvPr id="3" name="TextBox 2">
            <a:extLst>
              <a:ext uri="{FF2B5EF4-FFF2-40B4-BE49-F238E27FC236}">
                <a16:creationId xmlns:a16="http://schemas.microsoft.com/office/drawing/2014/main" id="{AA931291-A2EB-D5C5-D59B-2B014CFD1405}"/>
              </a:ext>
            </a:extLst>
          </p:cNvPr>
          <p:cNvSpPr txBox="1"/>
          <p:nvPr/>
        </p:nvSpPr>
        <p:spPr>
          <a:xfrm>
            <a:off x="4641888" y="3268345"/>
            <a:ext cx="1362328" cy="461665"/>
          </a:xfrm>
          <a:prstGeom prst="rect">
            <a:avLst/>
          </a:prstGeom>
          <a:noFill/>
        </p:spPr>
        <p:txBody>
          <a:bodyPr wrap="square" rtlCol="0">
            <a:spAutoFit/>
          </a:bodyPr>
          <a:lstStyle/>
          <a:p>
            <a:pPr algn="ctr"/>
            <a:r>
              <a:rPr lang="en-US" sz="1200" b="1" i="0" u="none" strike="noStrike" baseline="0" dirty="0">
                <a:solidFill>
                  <a:srgbClr val="002060"/>
                </a:solidFill>
                <a:latin typeface="Arial" panose="020B0604020202020204" pitchFamily="34" charset="0"/>
              </a:rPr>
              <a:t>Employee</a:t>
            </a:r>
          </a:p>
          <a:p>
            <a:pPr algn="ctr"/>
            <a:r>
              <a:rPr lang="en-US" sz="1200" b="1" i="0" u="none" strike="noStrike" baseline="0" dirty="0">
                <a:solidFill>
                  <a:srgbClr val="002060"/>
                </a:solidFill>
                <a:latin typeface="Arial" panose="020B0604020202020204" pitchFamily="34" charset="0"/>
              </a:rPr>
              <a:t>Surveys</a:t>
            </a:r>
            <a:endParaRPr lang="en-US" sz="1200" b="1" dirty="0">
              <a:solidFill>
                <a:srgbClr val="002060"/>
              </a:solidFill>
            </a:endParaRPr>
          </a:p>
        </p:txBody>
      </p:sp>
      <p:sp>
        <p:nvSpPr>
          <p:cNvPr id="4" name="TextBox 3">
            <a:extLst>
              <a:ext uri="{FF2B5EF4-FFF2-40B4-BE49-F238E27FC236}">
                <a16:creationId xmlns:a16="http://schemas.microsoft.com/office/drawing/2014/main" id="{88B69F6C-208D-4097-B33D-CD45AD86EC89}"/>
              </a:ext>
            </a:extLst>
          </p:cNvPr>
          <p:cNvSpPr txBox="1"/>
          <p:nvPr/>
        </p:nvSpPr>
        <p:spPr>
          <a:xfrm>
            <a:off x="5094192" y="1566561"/>
            <a:ext cx="1435633" cy="646331"/>
          </a:xfrm>
          <a:prstGeom prst="rect">
            <a:avLst/>
          </a:prstGeom>
          <a:noFill/>
        </p:spPr>
        <p:txBody>
          <a:bodyPr wrap="square" rtlCol="0">
            <a:spAutoFit/>
          </a:bodyPr>
          <a:lstStyle/>
          <a:p>
            <a:pPr algn="ctr"/>
            <a:r>
              <a:rPr lang="en-US" sz="1200" b="1" i="0" u="none" strike="noStrike" baseline="0" dirty="0">
                <a:solidFill>
                  <a:srgbClr val="002060"/>
                </a:solidFill>
                <a:latin typeface="Arial" panose="020B0604020202020204" pitchFamily="34" charset="0"/>
              </a:rPr>
              <a:t>Health Care Reform Education</a:t>
            </a:r>
            <a:endParaRPr lang="en-US" sz="1200" b="1" dirty="0">
              <a:solidFill>
                <a:srgbClr val="002060"/>
              </a:solidFill>
            </a:endParaRPr>
          </a:p>
        </p:txBody>
      </p:sp>
      <p:sp>
        <p:nvSpPr>
          <p:cNvPr id="7" name="TextBox 6">
            <a:extLst>
              <a:ext uri="{FF2B5EF4-FFF2-40B4-BE49-F238E27FC236}">
                <a16:creationId xmlns:a16="http://schemas.microsoft.com/office/drawing/2014/main" id="{6C5508AA-7184-1F4F-17CB-C20FFA2D44CD}"/>
              </a:ext>
            </a:extLst>
          </p:cNvPr>
          <p:cNvSpPr txBox="1"/>
          <p:nvPr/>
        </p:nvSpPr>
        <p:spPr>
          <a:xfrm>
            <a:off x="5323052" y="5213422"/>
            <a:ext cx="1301262" cy="461665"/>
          </a:xfrm>
          <a:prstGeom prst="rect">
            <a:avLst/>
          </a:prstGeom>
          <a:noFill/>
        </p:spPr>
        <p:txBody>
          <a:bodyPr wrap="square" rtlCol="0">
            <a:spAutoFit/>
          </a:bodyPr>
          <a:lstStyle/>
          <a:p>
            <a:pPr algn="ctr"/>
            <a:r>
              <a:rPr lang="en-US" sz="1200" b="1" i="0" u="none" strike="noStrike" baseline="0">
                <a:solidFill>
                  <a:srgbClr val="002060"/>
                </a:solidFill>
                <a:latin typeface="Arial" panose="020B0604020202020204" pitchFamily="34" charset="0"/>
              </a:rPr>
              <a:t>Recruitment Tools</a:t>
            </a:r>
            <a:endParaRPr lang="en-US" sz="1200" b="1" dirty="0">
              <a:solidFill>
                <a:srgbClr val="002060"/>
              </a:solidFill>
            </a:endParaRPr>
          </a:p>
        </p:txBody>
      </p:sp>
      <p:sp>
        <p:nvSpPr>
          <p:cNvPr id="9" name="TextBox 8">
            <a:extLst>
              <a:ext uri="{FF2B5EF4-FFF2-40B4-BE49-F238E27FC236}">
                <a16:creationId xmlns:a16="http://schemas.microsoft.com/office/drawing/2014/main" id="{B4F8EE34-94C4-3ED9-A528-5243C823E12F}"/>
              </a:ext>
            </a:extLst>
          </p:cNvPr>
          <p:cNvSpPr txBox="1"/>
          <p:nvPr/>
        </p:nvSpPr>
        <p:spPr>
          <a:xfrm>
            <a:off x="7062326" y="5885538"/>
            <a:ext cx="2202873" cy="276999"/>
          </a:xfrm>
          <a:prstGeom prst="rect">
            <a:avLst/>
          </a:prstGeom>
          <a:noFill/>
        </p:spPr>
        <p:txBody>
          <a:bodyPr wrap="square" rtlCol="0">
            <a:spAutoFit/>
          </a:bodyPr>
          <a:lstStyle/>
          <a:p>
            <a:pPr algn="ctr"/>
            <a:r>
              <a:rPr lang="en-US" sz="1200" b="1" i="0" u="none" strike="noStrike" baseline="0" dirty="0">
                <a:solidFill>
                  <a:srgbClr val="002060"/>
                </a:solidFill>
                <a:latin typeface="Arial" panose="020B0604020202020204" pitchFamily="34" charset="0"/>
              </a:rPr>
              <a:t>Benefit Statements</a:t>
            </a:r>
            <a:endParaRPr lang="en-US" sz="1200" b="1" dirty="0">
              <a:solidFill>
                <a:srgbClr val="002060"/>
              </a:solidFill>
            </a:endParaRPr>
          </a:p>
        </p:txBody>
      </p:sp>
      <p:sp>
        <p:nvSpPr>
          <p:cNvPr id="10" name="TextBox 9">
            <a:extLst>
              <a:ext uri="{FF2B5EF4-FFF2-40B4-BE49-F238E27FC236}">
                <a16:creationId xmlns:a16="http://schemas.microsoft.com/office/drawing/2014/main" id="{9F70AC65-75BD-CD28-4BD8-F58D348ECE8F}"/>
              </a:ext>
            </a:extLst>
          </p:cNvPr>
          <p:cNvSpPr txBox="1"/>
          <p:nvPr/>
        </p:nvSpPr>
        <p:spPr>
          <a:xfrm>
            <a:off x="9533074" y="5213422"/>
            <a:ext cx="1516435" cy="461665"/>
          </a:xfrm>
          <a:prstGeom prst="rect">
            <a:avLst/>
          </a:prstGeom>
          <a:noFill/>
        </p:spPr>
        <p:txBody>
          <a:bodyPr wrap="square" rtlCol="0">
            <a:spAutoFit/>
          </a:bodyPr>
          <a:lstStyle/>
          <a:p>
            <a:pPr algn="ctr"/>
            <a:r>
              <a:rPr lang="en-US" sz="1200" b="1" i="0" u="none" strike="noStrike" baseline="0" dirty="0">
                <a:solidFill>
                  <a:srgbClr val="002060"/>
                </a:solidFill>
                <a:latin typeface="Arial" panose="020B0604020202020204" pitchFamily="34" charset="0"/>
              </a:rPr>
              <a:t>Web-based Communications</a:t>
            </a:r>
            <a:endParaRPr lang="en-US" sz="1200" b="1" dirty="0">
              <a:solidFill>
                <a:srgbClr val="002060"/>
              </a:solidFill>
            </a:endParaRPr>
          </a:p>
        </p:txBody>
      </p:sp>
      <p:sp>
        <p:nvSpPr>
          <p:cNvPr id="14" name="TextBox 13">
            <a:extLst>
              <a:ext uri="{FF2B5EF4-FFF2-40B4-BE49-F238E27FC236}">
                <a16:creationId xmlns:a16="http://schemas.microsoft.com/office/drawing/2014/main" id="{CD081001-259A-E5B2-2530-561C16EC8455}"/>
              </a:ext>
            </a:extLst>
          </p:cNvPr>
          <p:cNvSpPr txBox="1"/>
          <p:nvPr/>
        </p:nvSpPr>
        <p:spPr>
          <a:xfrm>
            <a:off x="10424813" y="3264828"/>
            <a:ext cx="1305525" cy="646331"/>
          </a:xfrm>
          <a:prstGeom prst="rect">
            <a:avLst/>
          </a:prstGeom>
          <a:noFill/>
        </p:spPr>
        <p:txBody>
          <a:bodyPr wrap="square" rtlCol="0">
            <a:spAutoFit/>
          </a:bodyPr>
          <a:lstStyle/>
          <a:p>
            <a:pPr algn="ctr"/>
            <a:r>
              <a:rPr lang="en-US" sz="1200" b="1" i="0" u="none" strike="noStrike" baseline="0" dirty="0">
                <a:solidFill>
                  <a:srgbClr val="002060"/>
                </a:solidFill>
                <a:latin typeface="Arial" panose="020B0604020202020204" pitchFamily="34" charset="0"/>
              </a:rPr>
              <a:t>Open Enrollment Presentation</a:t>
            </a:r>
            <a:endParaRPr lang="en-US" sz="1200" b="1" dirty="0">
              <a:solidFill>
                <a:srgbClr val="002060"/>
              </a:solidFill>
            </a:endParaRPr>
          </a:p>
        </p:txBody>
      </p:sp>
      <p:sp>
        <p:nvSpPr>
          <p:cNvPr id="15" name="TextBox 14">
            <a:extLst>
              <a:ext uri="{FF2B5EF4-FFF2-40B4-BE49-F238E27FC236}">
                <a16:creationId xmlns:a16="http://schemas.microsoft.com/office/drawing/2014/main" id="{5E9C10CD-58A1-1A12-0907-A6EE93B92F53}"/>
              </a:ext>
            </a:extLst>
          </p:cNvPr>
          <p:cNvSpPr txBox="1"/>
          <p:nvPr/>
        </p:nvSpPr>
        <p:spPr>
          <a:xfrm>
            <a:off x="9791889" y="1674283"/>
            <a:ext cx="998807" cy="461665"/>
          </a:xfrm>
          <a:prstGeom prst="rect">
            <a:avLst/>
          </a:prstGeom>
          <a:noFill/>
        </p:spPr>
        <p:txBody>
          <a:bodyPr wrap="square" rtlCol="0">
            <a:spAutoFit/>
          </a:bodyPr>
          <a:lstStyle/>
          <a:p>
            <a:pPr algn="ctr"/>
            <a:r>
              <a:rPr lang="en-US" sz="1200" b="1" i="0" u="none" strike="noStrike" baseline="0" dirty="0">
                <a:solidFill>
                  <a:srgbClr val="002060"/>
                </a:solidFill>
                <a:latin typeface="Arial" panose="020B0604020202020204" pitchFamily="34" charset="0"/>
              </a:rPr>
              <a:t>Benefits Guides</a:t>
            </a:r>
            <a:endParaRPr lang="en-US" sz="1200" b="1" dirty="0">
              <a:solidFill>
                <a:srgbClr val="002060"/>
              </a:solidFill>
            </a:endParaRPr>
          </a:p>
        </p:txBody>
      </p:sp>
      <p:pic>
        <p:nvPicPr>
          <p:cNvPr id="24" name="Graphic 23">
            <a:extLst>
              <a:ext uri="{FF2B5EF4-FFF2-40B4-BE49-F238E27FC236}">
                <a16:creationId xmlns:a16="http://schemas.microsoft.com/office/drawing/2014/main" id="{211761D7-86B7-8170-149B-0F465E9EE8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09759" y="4541834"/>
            <a:ext cx="720625" cy="530988"/>
          </a:xfrm>
          <a:prstGeom prst="rect">
            <a:avLst/>
          </a:prstGeom>
        </p:spPr>
      </p:pic>
      <p:pic>
        <p:nvPicPr>
          <p:cNvPr id="26" name="Graphic 25">
            <a:extLst>
              <a:ext uri="{FF2B5EF4-FFF2-40B4-BE49-F238E27FC236}">
                <a16:creationId xmlns:a16="http://schemas.microsoft.com/office/drawing/2014/main" id="{084A1466-437C-E89D-B04C-826BC7917FE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85542" y="3317276"/>
            <a:ext cx="544779" cy="530988"/>
          </a:xfrm>
          <a:prstGeom prst="rect">
            <a:avLst/>
          </a:prstGeom>
        </p:spPr>
      </p:pic>
      <p:pic>
        <p:nvPicPr>
          <p:cNvPr id="29" name="Graphic 28">
            <a:extLst>
              <a:ext uri="{FF2B5EF4-FFF2-40B4-BE49-F238E27FC236}">
                <a16:creationId xmlns:a16="http://schemas.microsoft.com/office/drawing/2014/main" id="{DB5D7CE7-116E-24AD-D5F6-B4E7E7B2F31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79403" y="4479351"/>
            <a:ext cx="591778" cy="591778"/>
          </a:xfrm>
          <a:prstGeom prst="rect">
            <a:avLst/>
          </a:prstGeom>
        </p:spPr>
      </p:pic>
      <p:pic>
        <p:nvPicPr>
          <p:cNvPr id="33" name="Graphic 32">
            <a:extLst>
              <a:ext uri="{FF2B5EF4-FFF2-40B4-BE49-F238E27FC236}">
                <a16:creationId xmlns:a16="http://schemas.microsoft.com/office/drawing/2014/main" id="{4C5C3448-C647-D264-9F4A-0EE5C9864B1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173259" y="1957313"/>
            <a:ext cx="471420" cy="565704"/>
          </a:xfrm>
          <a:prstGeom prst="rect">
            <a:avLst/>
          </a:prstGeom>
        </p:spPr>
      </p:pic>
      <p:pic>
        <p:nvPicPr>
          <p:cNvPr id="35" name="Graphic 34">
            <a:extLst>
              <a:ext uri="{FF2B5EF4-FFF2-40B4-BE49-F238E27FC236}">
                <a16:creationId xmlns:a16="http://schemas.microsoft.com/office/drawing/2014/main" id="{E9E2CB74-9820-3344-6DF5-2A344EED250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841394" y="1404944"/>
            <a:ext cx="552937" cy="675812"/>
          </a:xfrm>
          <a:prstGeom prst="rect">
            <a:avLst/>
          </a:prstGeom>
        </p:spPr>
      </p:pic>
      <p:pic>
        <p:nvPicPr>
          <p:cNvPr id="37" name="Graphic 36">
            <a:extLst>
              <a:ext uri="{FF2B5EF4-FFF2-40B4-BE49-F238E27FC236}">
                <a16:creationId xmlns:a16="http://schemas.microsoft.com/office/drawing/2014/main" id="{AF8295AD-EB02-7009-950C-BB4E4CD26A6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581787" y="1957313"/>
            <a:ext cx="485817" cy="551468"/>
          </a:xfrm>
          <a:prstGeom prst="rect">
            <a:avLst/>
          </a:prstGeom>
        </p:spPr>
      </p:pic>
      <p:pic>
        <p:nvPicPr>
          <p:cNvPr id="40" name="Graphic 39">
            <a:extLst>
              <a:ext uri="{FF2B5EF4-FFF2-40B4-BE49-F238E27FC236}">
                <a16:creationId xmlns:a16="http://schemas.microsoft.com/office/drawing/2014/main" id="{3BB74D8D-8DC9-E560-156A-C9954D66AA3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146796" y="3239531"/>
            <a:ext cx="414849" cy="576179"/>
          </a:xfrm>
          <a:prstGeom prst="rect">
            <a:avLst/>
          </a:prstGeom>
        </p:spPr>
      </p:pic>
      <p:pic>
        <p:nvPicPr>
          <p:cNvPr id="42" name="Graphic 41">
            <a:extLst>
              <a:ext uri="{FF2B5EF4-FFF2-40B4-BE49-F238E27FC236}">
                <a16:creationId xmlns:a16="http://schemas.microsoft.com/office/drawing/2014/main" id="{EE0ACA14-13C9-D521-C74A-C0761C55F2D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841793" y="5009760"/>
            <a:ext cx="493149" cy="591778"/>
          </a:xfrm>
          <a:prstGeom prst="rect">
            <a:avLst/>
          </a:prstGeom>
        </p:spPr>
      </p:pic>
      <p:pic>
        <p:nvPicPr>
          <p:cNvPr id="16" name="Picture 15" descr="A white letter in a circle&#10;&#10;Description automatically generated">
            <a:extLst>
              <a:ext uri="{FF2B5EF4-FFF2-40B4-BE49-F238E27FC236}">
                <a16:creationId xmlns:a16="http://schemas.microsoft.com/office/drawing/2014/main" id="{FA8322B2-61C0-35E7-F855-0CA7331A7BB4}"/>
              </a:ext>
            </a:extLst>
          </p:cNvPr>
          <p:cNvPicPr>
            <a:picLocks noChangeAspect="1"/>
          </p:cNvPicPr>
          <p:nvPr/>
        </p:nvPicPr>
        <p:blipFill rotWithShape="1">
          <a:blip r:embed="rId21" cstate="screen">
            <a:extLst>
              <a:ext uri="{28A0092B-C50C-407E-A947-70E740481C1C}">
                <a14:useLocalDpi xmlns:a14="http://schemas.microsoft.com/office/drawing/2010/main"/>
              </a:ext>
            </a:extLst>
          </a:blip>
          <a:srcRect l="3044" r="-1"/>
          <a:stretch/>
        </p:blipFill>
        <p:spPr>
          <a:xfrm>
            <a:off x="11441618" y="6261653"/>
            <a:ext cx="578190" cy="596347"/>
          </a:xfrm>
          <a:prstGeom prst="rect">
            <a:avLst/>
          </a:prstGeom>
        </p:spPr>
      </p:pic>
      <p:sp>
        <p:nvSpPr>
          <p:cNvPr id="17" name="Title 29">
            <a:extLst>
              <a:ext uri="{FF2B5EF4-FFF2-40B4-BE49-F238E27FC236}">
                <a16:creationId xmlns:a16="http://schemas.microsoft.com/office/drawing/2014/main" id="{60376428-29C9-FDCF-2F6A-EDBB63C59FCD}"/>
              </a:ext>
            </a:extLst>
          </p:cNvPr>
          <p:cNvSpPr txBox="1">
            <a:spLocks/>
          </p:cNvSpPr>
          <p:nvPr/>
        </p:nvSpPr>
        <p:spPr>
          <a:xfrm>
            <a:off x="490450" y="821229"/>
            <a:ext cx="2202873" cy="282633"/>
          </a:xfrm>
          <a:prstGeom prst="rect">
            <a:avLst/>
          </a:prstGeom>
          <a:noFill/>
        </p:spPr>
        <p:txBody>
          <a:bodyPr wrap="square">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5596E1"/>
                </a:solidFill>
                <a:latin typeface="Arial" panose="020B0604020202020204" pitchFamily="34" charset="0"/>
                <a:cs typeface="Arial" panose="020B0604020202020204" pitchFamily="34" charset="0"/>
              </a:rPr>
              <a:t>Day Two Services</a:t>
            </a:r>
            <a:r>
              <a:rPr lang="en-US" sz="1100" b="1" baseline="80000" dirty="0">
                <a:solidFill>
                  <a:srgbClr val="5596E1"/>
                </a:solidFill>
                <a:latin typeface="Arial" panose="020B0604020202020204" pitchFamily="34" charset="0"/>
                <a:cs typeface="Arial" panose="020B0604020202020204" pitchFamily="34" charset="0"/>
              </a:rPr>
              <a:t>®</a:t>
            </a:r>
            <a:r>
              <a:rPr lang="en-US" sz="3200" b="1" dirty="0">
                <a:solidFill>
                  <a:srgbClr val="5596E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2485172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1244</TotalTime>
  <Words>1624</Words>
  <Application>Microsoft Office PowerPoint</Application>
  <PresentationFormat>Widescreen</PresentationFormat>
  <Paragraphs>305</Paragraphs>
  <Slides>18</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Aptos</vt:lpstr>
      <vt:lpstr>Arial</vt:lpstr>
      <vt:lpstr>Arial-BoldMT</vt:lpstr>
      <vt:lpstr>ArialMT</vt:lpstr>
      <vt:lpstr>Calibri</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Chris Morrow</dc:creator>
  <cp:lastModifiedBy>Chris Morrow</cp:lastModifiedBy>
  <cp:revision>11</cp:revision>
  <dcterms:created xsi:type="dcterms:W3CDTF">2024-06-04T18:51:45Z</dcterms:created>
  <dcterms:modified xsi:type="dcterms:W3CDTF">2024-06-06T21:25:01Z</dcterms:modified>
</cp:coreProperties>
</file>