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530" r:id="rId2"/>
    <p:sldId id="761" r:id="rId3"/>
    <p:sldId id="736" r:id="rId4"/>
    <p:sldId id="611" r:id="rId5"/>
    <p:sldId id="764" r:id="rId6"/>
    <p:sldId id="631" r:id="rId7"/>
    <p:sldId id="752" r:id="rId8"/>
    <p:sldId id="693" r:id="rId9"/>
    <p:sldId id="765" r:id="rId10"/>
    <p:sldId id="617" r:id="rId11"/>
  </p:sldIdLst>
  <p:sldSz cx="9144000" cy="6858000" type="screen4x3"/>
  <p:notesSz cx="7010400" cy="92964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F"/>
    <a:srgbClr val="018AC9"/>
    <a:srgbClr val="813589"/>
    <a:srgbClr val="7D1871"/>
    <a:srgbClr val="A9398A"/>
    <a:srgbClr val="FE6A35"/>
    <a:srgbClr val="EF7D0F"/>
    <a:srgbClr val="F8B324"/>
    <a:srgbClr val="008673"/>
    <a:srgbClr val="71A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50" autoAdjust="0"/>
    <p:restoredTop sz="94727" autoAdjust="0"/>
  </p:normalViewPr>
  <p:slideViewPr>
    <p:cSldViewPr snapToGrid="0">
      <p:cViewPr>
        <p:scale>
          <a:sx n="156" d="100"/>
          <a:sy n="156" d="100"/>
        </p:scale>
        <p:origin x="440" y="520"/>
      </p:cViewPr>
      <p:guideLst>
        <p:guide orient="horz" pos="2160"/>
        <p:guide pos="2160"/>
        <p:guide orient="horz" pos="1620"/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A27D11-5A32-4058-A9C5-9EFF5F386244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1858C1-6B64-4CCC-9335-1E989661E8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8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8AAA28-91E4-48FA-A88A-37B6130E2E02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57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/>
              <a:t>TURN UP THE LIGHTS, PLEASE!</a:t>
            </a:r>
          </a:p>
          <a:p>
            <a:endParaRPr lang="en-US" altLang="en-US" b="1" dirty="0" smtClean="0"/>
          </a:p>
          <a:p>
            <a:r>
              <a:rPr lang="en-US" altLang="en-US" b="1" dirty="0" smtClean="0"/>
              <a:t>I have allocated a few minutes for questions this morning. Does anyone have something they would like to ask?</a:t>
            </a:r>
          </a:p>
          <a:p>
            <a:endParaRPr lang="en-US" altLang="en-US" b="1" dirty="0" smtClean="0">
              <a:solidFill>
                <a:srgbClr val="FF0000"/>
              </a:solidFill>
            </a:endParaRPr>
          </a:p>
          <a:p>
            <a:r>
              <a:rPr lang="en-US" altLang="en-US" b="1" dirty="0" smtClean="0">
                <a:solidFill>
                  <a:srgbClr val="FF0000"/>
                </a:solidFill>
              </a:rPr>
              <a:t>(WAIT FOR AT LEAST 15 SECONDS BEFORE CONTINUING IF NO QUESTIONS)</a:t>
            </a:r>
          </a:p>
          <a:p>
            <a:endParaRPr lang="en-US" altLang="en-US" b="1" dirty="0" smtClean="0"/>
          </a:p>
          <a:p>
            <a:r>
              <a:rPr lang="en-US" altLang="en-US" b="1" dirty="0" smtClean="0"/>
              <a:t>If not, then</a:t>
            </a:r>
            <a:r>
              <a:rPr lang="en-US" altLang="en-US" b="1" baseline="0" dirty="0" smtClean="0"/>
              <a:t> thank you and happy holidays!</a:t>
            </a: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341134-C07B-443F-9FDA-475907716093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i="0" u="none" baseline="0" dirty="0" smtClean="0"/>
              <a:t>Each of these market segments provide us with great growth opportunity. Their potential for Plastipak is tremendous! Over $1.6 Billion in additional global revenue! 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I want to thank Dick </a:t>
            </a:r>
            <a:r>
              <a:rPr lang="en-US" altLang="en-US" b="1" i="0" u="none" baseline="0" dirty="0" err="1" smtClean="0"/>
              <a:t>Darr</a:t>
            </a:r>
            <a:r>
              <a:rPr lang="en-US" altLang="en-US" b="1" i="0" u="none" baseline="0" dirty="0" smtClean="0"/>
              <a:t> for his CTM leadership. I also want to thank Marc </a:t>
            </a:r>
            <a:r>
              <a:rPr lang="en-US" altLang="en-US" b="1" i="0" u="none" baseline="0" dirty="0" err="1" smtClean="0"/>
              <a:t>Pedmo</a:t>
            </a:r>
            <a:r>
              <a:rPr lang="en-US" altLang="en-US" b="1" i="0" u="none" baseline="0" dirty="0" smtClean="0"/>
              <a:t> and Bob McIntire who currently lead the CTM process. And finally, I would </a:t>
            </a:r>
            <a:br>
              <a:rPr lang="en-US" altLang="en-US" b="1" i="0" u="none" baseline="0" dirty="0" smtClean="0"/>
            </a:br>
            <a:r>
              <a:rPr lang="en-US" altLang="en-US" b="1" i="0" u="none" baseline="0" dirty="0" smtClean="0"/>
              <a:t>like to thank everyone on the CTM Team.</a:t>
            </a: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24" indent="-291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653" indent="-2329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514" indent="-2329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375" indent="-2329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236" indent="-232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096" indent="-232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957" indent="-232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9819" indent="-232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968366-FCFD-44DE-B131-ABB78B909A05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9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 smtClean="0"/>
              <a:t>As part of Plastipak’s global strategy, we continue to expand our business.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baseline="0" dirty="0" smtClean="0"/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baseline="0" dirty="0" smtClean="0"/>
              <a:t>New locations in North America, South America, Europe, Africa and Asia represent an investment in our future.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baseline="0" dirty="0" smtClean="0"/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baseline="0" dirty="0" smtClean="0"/>
              <a:t>Sorry that we haven’t got to Australia and Antarctica yet!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baseline="0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FC360-2878-4972-A90A-71D3052EF5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7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i="0" u="none" baseline="0" dirty="0" smtClean="0"/>
              <a:t>Through the efforts of everyone in this room, Plastipak is recognized as an industry leader.  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1" i="0" u="none" baseline="0" dirty="0" smtClean="0"/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i="0" u="none" baseline="0" dirty="0" smtClean="0"/>
              <a:t>I believe talent is a key driver in separating us from </a:t>
            </a:r>
            <a:br>
              <a:rPr lang="en-US" altLang="en-US" b="1" i="0" u="none" baseline="0" dirty="0" smtClean="0"/>
            </a:br>
            <a:r>
              <a:rPr lang="en-US" altLang="en-US" b="1" i="0" u="none" baseline="0" dirty="0" smtClean="0"/>
              <a:t>our competition. 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1" i="0" u="none" baseline="0" dirty="0" smtClean="0"/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i="0" u="none" baseline="0" dirty="0" smtClean="0"/>
              <a:t>How do we continue to leverage this advantage?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AFC360-2878-4972-A90A-71D3052EF5B9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10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i="0" u="none" baseline="0" dirty="0" smtClean="0"/>
              <a:t>Let’s talk about intuition and how it is changing.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Intuition is our confidence in decision making.  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In a world where the speed of change is accelerating, </a:t>
            </a:r>
            <a:br>
              <a:rPr lang="en-US" altLang="en-US" b="1" i="0" u="none" baseline="0" dirty="0" smtClean="0"/>
            </a:br>
            <a:r>
              <a:rPr lang="en-US" altLang="en-US" b="1" i="0" u="none" baseline="0" dirty="0" smtClean="0"/>
              <a:t>it becomes more difficult to use our intuition to make decisions.  This is because past experience is less relevant to future decision making.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Let’s look at some examples that demonstrate high speed of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858C1-6B64-4CCC-9335-1E989661E8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Because change is happening so fast, it is becoming more difficult</a:t>
            </a:r>
            <a:r>
              <a:rPr lang="en-US" sz="1600" b="1" baseline="0" dirty="0" smtClean="0">
                <a:solidFill>
                  <a:schemeClr val="tx1"/>
                </a:solidFill>
                <a:cs typeface="Calibri"/>
              </a:rPr>
              <a:t> to rely on intuition.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baseline="0" dirty="0" smtClean="0">
              <a:solidFill>
                <a:schemeClr val="tx1"/>
              </a:solidFill>
              <a:cs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tx1"/>
                </a:solidFill>
                <a:cs typeface="Calibri"/>
              </a:rPr>
              <a:t>This year we are creating an analytics function for better and faster decision making.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baseline="0" dirty="0" smtClean="0">
              <a:solidFill>
                <a:schemeClr val="tx1"/>
              </a:solidFill>
              <a:cs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tx1"/>
                </a:solidFill>
                <a:cs typeface="Calibri"/>
              </a:rPr>
              <a:t>This will allow us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 to acquire, analyze and transform </a:t>
            </a:r>
            <a:br>
              <a:rPr lang="en-US" sz="1600" b="1" dirty="0" smtClean="0">
                <a:solidFill>
                  <a:schemeClr val="tx1"/>
                </a:solidFill>
                <a:cs typeface="Calibri"/>
              </a:rPr>
            </a:b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data into insightful models and actionable information.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AFC360-2878-4972-A90A-71D3052EF5B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8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i="0" dirty="0" smtClean="0">
                <a:solidFill>
                  <a:schemeClr val="tx1"/>
                </a:solidFill>
              </a:rPr>
              <a:t>Let’s turn to finances.  </a:t>
            </a:r>
          </a:p>
          <a:p>
            <a:endParaRPr lang="en-US" altLang="en-US" b="1" i="0" dirty="0" smtClean="0">
              <a:solidFill>
                <a:schemeClr val="tx1"/>
              </a:solidFill>
            </a:endParaRPr>
          </a:p>
          <a:p>
            <a:r>
              <a:rPr lang="en-US" altLang="en-US" b="1" i="0" dirty="0" smtClean="0">
                <a:solidFill>
                  <a:schemeClr val="tx1"/>
                </a:solidFill>
              </a:rPr>
              <a:t>The</a:t>
            </a:r>
            <a:r>
              <a:rPr lang="en-US" altLang="en-US" b="1" i="0" baseline="0" dirty="0" smtClean="0">
                <a:solidFill>
                  <a:schemeClr val="tx1"/>
                </a:solidFill>
              </a:rPr>
              <a:t> true measure of a company’s success is its </a:t>
            </a:r>
            <a:br>
              <a:rPr lang="en-US" altLang="en-US" b="1" i="0" baseline="0" dirty="0" smtClean="0">
                <a:solidFill>
                  <a:schemeClr val="tx1"/>
                </a:solidFill>
              </a:rPr>
            </a:br>
            <a:r>
              <a:rPr lang="en-US" altLang="en-US" b="1" i="0" baseline="0" dirty="0" smtClean="0">
                <a:solidFill>
                  <a:schemeClr val="tx1"/>
                </a:solidFill>
              </a:rPr>
              <a:t>financial performance.  </a:t>
            </a:r>
          </a:p>
          <a:p>
            <a:endParaRPr lang="en-US" altLang="en-US" b="1" i="0" baseline="0" dirty="0" smtClean="0">
              <a:solidFill>
                <a:schemeClr val="tx1"/>
              </a:solidFill>
            </a:endParaRPr>
          </a:p>
          <a:p>
            <a:r>
              <a:rPr lang="en-US" altLang="en-US" b="1" i="0" baseline="0" dirty="0" smtClean="0">
                <a:solidFill>
                  <a:schemeClr val="tx1"/>
                </a:solidFill>
              </a:rPr>
              <a:t>Let me share some of our financial data with you this morning.</a:t>
            </a:r>
            <a:endParaRPr lang="en-US" altLang="en-US" b="1" i="0" dirty="0" smtClean="0">
              <a:solidFill>
                <a:schemeClr val="tx1"/>
              </a:solidFill>
            </a:endParaRPr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4D0CD-2332-42AD-BF40-9CC1F07DA06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3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i="0" u="none" baseline="0" dirty="0" smtClean="0"/>
              <a:t>I want to thank all of you who worked hard to obtain this financial performance.  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It has resulted in the financial community recognizing our performance with an improved credit rating.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Good work by Mike </a:t>
            </a:r>
            <a:r>
              <a:rPr lang="en-US" altLang="en-US" b="1" i="0" u="none" baseline="0" dirty="0" err="1" smtClean="0"/>
              <a:t>Plotzke</a:t>
            </a:r>
            <a:r>
              <a:rPr lang="en-US" altLang="en-US" b="1" i="0" u="none" baseline="0" dirty="0" smtClean="0"/>
              <a:t>, Pradeep Modi and their teams!</a:t>
            </a:r>
          </a:p>
          <a:p>
            <a:endParaRPr lang="en-US" altLang="en-US" b="1" i="0" u="none" baseline="0" dirty="0" smtClean="0"/>
          </a:p>
          <a:p>
            <a:r>
              <a:rPr lang="en-US" altLang="en-US" b="1" i="0" u="none" baseline="0" dirty="0" smtClean="0"/>
              <a:t>Next up, a rating of B2!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AFC360-2878-4972-A90A-71D3052EF5B9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20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4463" y="1162050"/>
            <a:ext cx="4181475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b="1" dirty="0" smtClean="0"/>
              <a:t>As</a:t>
            </a:r>
            <a:r>
              <a:rPr lang="en-US" altLang="en-US" b="1" baseline="0" dirty="0" smtClean="0"/>
              <a:t> you know, e</a:t>
            </a:r>
            <a:r>
              <a:rPr lang="en-US" altLang="en-US" b="1" dirty="0" smtClean="0"/>
              <a:t>ach year, I present my major focus areas for the next twelve months. </a:t>
            </a:r>
          </a:p>
          <a:p>
            <a:pPr>
              <a:spcBef>
                <a:spcPct val="0"/>
              </a:spcBef>
            </a:pPr>
            <a:endParaRPr lang="en-US" altLang="en-US" b="1" dirty="0" smtClean="0"/>
          </a:p>
          <a:p>
            <a:pPr>
              <a:spcBef>
                <a:spcPct val="0"/>
              </a:spcBef>
            </a:pPr>
            <a:r>
              <a:rPr lang="en-US" altLang="en-US" b="1" dirty="0" smtClean="0"/>
              <a:t>This is presented annually to</a:t>
            </a:r>
            <a:r>
              <a:rPr lang="en-US" altLang="en-US" b="1" baseline="0" dirty="0" smtClean="0"/>
              <a:t> our board of directors.</a:t>
            </a:r>
            <a:endParaRPr lang="en-US" altLang="en-US" b="1" dirty="0" smtClean="0"/>
          </a:p>
          <a:p>
            <a:pPr>
              <a:spcBef>
                <a:spcPct val="0"/>
              </a:spcBef>
            </a:pPr>
            <a:endParaRPr lang="en-US" altLang="en-US" b="1" dirty="0" smtClean="0"/>
          </a:p>
          <a:p>
            <a:pPr>
              <a:spcBef>
                <a:spcPct val="0"/>
              </a:spcBef>
            </a:pPr>
            <a:r>
              <a:rPr lang="en-US" altLang="en-US" b="1" dirty="0" smtClean="0"/>
              <a:t>Let me take you though</a:t>
            </a:r>
            <a:r>
              <a:rPr lang="en-US" altLang="en-US" b="1" baseline="0" dirty="0" smtClean="0"/>
              <a:t> some of the highlights.</a:t>
            </a:r>
            <a:endParaRPr lang="en-US" altLang="en-US" b="1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0138D4-8E21-4D9E-9FBE-1C59558A8745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8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9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365130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30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9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5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8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6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1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5" y="98743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5" y="987432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075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03A7-A716-496D-9600-C1930AE07450}" type="datetimeFigureOut">
              <a:rPr lang="en-US" smtClean="0"/>
              <a:pPr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9EE9E-EF55-464B-87E3-7DA83DA7B5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74320" y="851869"/>
            <a:ext cx="8595360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1"/>
          <a:stretch/>
        </p:blipFill>
        <p:spPr>
          <a:xfrm>
            <a:off x="0" y="5907540"/>
            <a:ext cx="9144000" cy="9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29047" y="6288002"/>
            <a:ext cx="5685905" cy="56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 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DECEMBER MANAGEMENT MEETING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408964" y="876644"/>
            <a:ext cx="5226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Visual Style for this year’s </a:t>
            </a:r>
            <a:r>
              <a:rPr lang="en-US" sz="6600" b="1" dirty="0" err="1" smtClean="0">
                <a:solidFill>
                  <a:srgbClr val="FF0000"/>
                </a:solidFill>
              </a:rPr>
              <a:t>Powerpoint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90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08964" y="876644"/>
            <a:ext cx="5226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Please redo graphics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6350"/>
            <a:ext cx="9152998" cy="5907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80" b="21361"/>
          <a:stretch/>
        </p:blipFill>
        <p:spPr>
          <a:xfrm>
            <a:off x="0" y="0"/>
            <a:ext cx="1219200" cy="5283200"/>
          </a:xfrm>
          <a:prstGeom prst="rect">
            <a:avLst/>
          </a:prstGeom>
        </p:spPr>
      </p:pic>
      <p:sp>
        <p:nvSpPr>
          <p:cNvPr id="10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bg1"/>
                </a:solidFill>
                <a:latin typeface="Calibri"/>
              </a:rPr>
              <a:t>Questions</a:t>
            </a:r>
            <a:endParaRPr lang="en-US" sz="44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 r="31459" b="21361"/>
          <a:stretch/>
        </p:blipFill>
        <p:spPr>
          <a:xfrm>
            <a:off x="5143500" y="6350"/>
            <a:ext cx="1130300" cy="528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1"/>
          <a:stretch/>
        </p:blipFill>
        <p:spPr>
          <a:xfrm>
            <a:off x="0" y="5907540"/>
            <a:ext cx="9144000" cy="9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1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42458" y="1039215"/>
            <a:ext cx="4601542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Building Our Brand Together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1" y="2202189"/>
            <a:ext cx="2887902" cy="2822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73" y="2002778"/>
            <a:ext cx="2665878" cy="1120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48" y="3422940"/>
            <a:ext cx="2764883" cy="1028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9" y="2952580"/>
            <a:ext cx="2837325" cy="101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23" y="4015965"/>
            <a:ext cx="2330229" cy="1538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52" y="1697507"/>
            <a:ext cx="2248127" cy="1369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56" y="972565"/>
            <a:ext cx="2832496" cy="197526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01464" y="1665754"/>
            <a:ext cx="1267034" cy="24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$189 MILLION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81506" y="2682468"/>
            <a:ext cx="126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$134 MILLION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0457" y="3644033"/>
            <a:ext cx="126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$96 MILLION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93087" y="5226588"/>
            <a:ext cx="126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$715 MILLION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13452" y="4131113"/>
            <a:ext cx="126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$58 MILLION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8767" y="2409109"/>
            <a:ext cx="126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$428 MILLION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46063" y="3567081"/>
            <a:ext cx="1386632" cy="3290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>
              <a:defRPr/>
            </a:pPr>
            <a:r>
              <a:rPr lang="en-US" sz="1600" b="1" dirty="0">
                <a:solidFill>
                  <a:srgbClr val="34B8C4"/>
                </a:solidFill>
              </a:rPr>
              <a:t>Nutraceutical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04673" y="4661863"/>
            <a:ext cx="1285031" cy="3528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>
              <a:defRPr/>
            </a:pPr>
            <a:r>
              <a:rPr lang="en-US" sz="1600" b="1" dirty="0" smtClean="0">
                <a:solidFill>
                  <a:srgbClr val="FE6A35"/>
                </a:solidFill>
              </a:rPr>
              <a:t>Gas Barrier</a:t>
            </a:r>
            <a:endParaRPr lang="en-US" sz="1600" b="1" dirty="0">
              <a:solidFill>
                <a:srgbClr val="FE6A35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59647" y="3052851"/>
            <a:ext cx="1789336" cy="411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defTabSz="914400">
              <a:defRPr/>
            </a:pPr>
            <a:r>
              <a:rPr lang="en-US" sz="1600" b="1" dirty="0" smtClean="0">
                <a:solidFill>
                  <a:srgbClr val="71AE51"/>
                </a:solidFill>
              </a:rPr>
              <a:t>Pet (animal) Food</a:t>
            </a:r>
            <a:endParaRPr lang="en-US" sz="1600" b="1" dirty="0">
              <a:solidFill>
                <a:srgbClr val="71AE5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9962" y="1045713"/>
            <a:ext cx="2077155" cy="411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defTabSz="914400">
              <a:defRPr/>
            </a:pPr>
            <a:r>
              <a:rPr lang="en-US" sz="1600" b="1" dirty="0" smtClean="0">
                <a:solidFill>
                  <a:srgbClr val="A9398A"/>
                </a:solidFill>
              </a:rPr>
              <a:t>Integrated </a:t>
            </a:r>
            <a:r>
              <a:rPr lang="en-US" sz="1600" b="1" dirty="0" err="1" smtClean="0">
                <a:solidFill>
                  <a:srgbClr val="A9398A"/>
                </a:solidFill>
              </a:rPr>
              <a:t>Extrudable</a:t>
            </a:r>
            <a:endParaRPr lang="en-US" sz="1600" b="1" dirty="0">
              <a:solidFill>
                <a:srgbClr val="A9398A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77135" y="2078770"/>
            <a:ext cx="1860766" cy="411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defTabSz="914400">
              <a:defRPr/>
            </a:pPr>
            <a:r>
              <a:rPr lang="en-US" sz="1600" b="1" dirty="0" smtClean="0">
                <a:solidFill>
                  <a:srgbClr val="018AC9"/>
                </a:solidFill>
              </a:rPr>
              <a:t>Packaging Enablers</a:t>
            </a:r>
            <a:endParaRPr lang="en-US" sz="1600" b="1" dirty="0">
              <a:solidFill>
                <a:srgbClr val="018AC9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7742" y="1806447"/>
            <a:ext cx="1044269" cy="411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>
              <a:defRPr/>
            </a:pPr>
            <a:r>
              <a:rPr lang="en-US" sz="1600" b="1" dirty="0" smtClean="0">
                <a:solidFill>
                  <a:srgbClr val="F8B324"/>
                </a:solidFill>
              </a:rPr>
              <a:t>Aerosol</a:t>
            </a:r>
            <a:endParaRPr lang="en-US" sz="1600" b="1" dirty="0">
              <a:solidFill>
                <a:srgbClr val="F8B32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2458" y="1077315"/>
            <a:ext cx="4601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Total Potential </a:t>
            </a:r>
            <a:r>
              <a:rPr lang="en-US" sz="2000" b="1" dirty="0" smtClean="0">
                <a:solidFill>
                  <a:schemeClr val="bg1"/>
                </a:solidFill>
              </a:rPr>
              <a:t>Revenue: $1.6 </a:t>
            </a:r>
            <a:r>
              <a:rPr lang="en-US" sz="2000" b="1" dirty="0">
                <a:solidFill>
                  <a:schemeClr val="bg1"/>
                </a:solidFill>
              </a:rPr>
              <a:t>Billion!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408964" y="876644"/>
            <a:ext cx="5226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Visual Style for this year’s </a:t>
            </a:r>
            <a:r>
              <a:rPr lang="en-US" sz="6600" b="1" dirty="0" err="1" smtClean="0">
                <a:solidFill>
                  <a:srgbClr val="FF0000"/>
                </a:solidFill>
              </a:rPr>
              <a:t>Powerpoint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89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538815" y="219078"/>
            <a:ext cx="12206817" cy="43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Key Global Activities 2016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25600"/>
            <a:ext cx="7799832" cy="3590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60" y="1133478"/>
            <a:ext cx="1222248" cy="1517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2" y="2444841"/>
            <a:ext cx="1222248" cy="1508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45" y="2219031"/>
            <a:ext cx="1222248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62" y="1552448"/>
            <a:ext cx="1222248" cy="15179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44" y="1931742"/>
            <a:ext cx="1222248" cy="151790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8673" y="5051141"/>
            <a:ext cx="5001491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330400" y="5089241"/>
            <a:ext cx="5584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Growth Through Expansion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408964" y="876644"/>
            <a:ext cx="5226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Visual Style for this year’s </a:t>
            </a:r>
            <a:r>
              <a:rPr lang="en-US" sz="6600" b="1" dirty="0" err="1" smtClean="0">
                <a:solidFill>
                  <a:srgbClr val="FF0000"/>
                </a:solidFill>
              </a:rPr>
              <a:t>Powerpoint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16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20383" r="18604" b="1112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1"/>
          <a:stretch/>
        </p:blipFill>
        <p:spPr>
          <a:xfrm>
            <a:off x="0" y="5907540"/>
            <a:ext cx="9144000" cy="950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85" y="3429000"/>
            <a:ext cx="1254844" cy="165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61" y="706559"/>
            <a:ext cx="1429676" cy="1652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72" y="3429000"/>
            <a:ext cx="1339440" cy="1675006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Key Global Activities 2015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320" y="851869"/>
            <a:ext cx="8595360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5408964" y="876644"/>
            <a:ext cx="5226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Visual Style for this year’s </a:t>
            </a:r>
            <a:r>
              <a:rPr lang="en-US" sz="6600" b="1" dirty="0" err="1" smtClean="0">
                <a:solidFill>
                  <a:srgbClr val="FF0000"/>
                </a:solidFill>
              </a:rPr>
              <a:t>Powerpoint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6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919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1"/>
          <a:stretch/>
        </p:blipFill>
        <p:spPr>
          <a:xfrm>
            <a:off x="0" y="-242137"/>
            <a:ext cx="9144000" cy="6403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0"/>
          <a:stretch/>
        </p:blipFill>
        <p:spPr>
          <a:xfrm>
            <a:off x="0" y="-242137"/>
            <a:ext cx="9144000" cy="6403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3" b="26150"/>
          <a:stretch/>
        </p:blipFill>
        <p:spPr>
          <a:xfrm>
            <a:off x="0" y="1927757"/>
            <a:ext cx="9144000" cy="1565329"/>
          </a:xfrm>
          <a:prstGeom prst="rect">
            <a:avLst/>
          </a:prstGeom>
          <a:effectLst>
            <a:glow rad="165100">
              <a:schemeClr val="accent1">
                <a:alpha val="47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3" b="26150"/>
          <a:stretch/>
        </p:blipFill>
        <p:spPr>
          <a:xfrm>
            <a:off x="0" y="1927757"/>
            <a:ext cx="9144000" cy="156532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116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xit" presetSubtype="32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3787" r="7946" b="22144"/>
          <a:stretch/>
        </p:blipFill>
        <p:spPr>
          <a:xfrm>
            <a:off x="0" y="-1"/>
            <a:ext cx="9144000" cy="5913121"/>
          </a:xfrm>
          <a:prstGeom prst="rect">
            <a:avLst/>
          </a:prstGeom>
        </p:spPr>
      </p:pic>
      <p:sp>
        <p:nvSpPr>
          <p:cNvPr id="23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Analytics &amp; Business Insight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2" name="Analytics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00" end="70063"/>
                </p14:media>
              </p:ext>
            </p:extLst>
          </p:nvPr>
        </p:nvPicPr>
        <p:blipFill rotWithShape="1">
          <a:blip r:embed="rId6"/>
          <a:srcRect l="252" t="873" r="12107" b="-476"/>
          <a:stretch/>
        </p:blipFill>
        <p:spPr>
          <a:xfrm>
            <a:off x="2469760" y="1642996"/>
            <a:ext cx="4854149" cy="3643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68" y="3669076"/>
            <a:ext cx="3640501" cy="3855491"/>
          </a:xfrm>
          <a:prstGeom prst="rect">
            <a:avLst/>
          </a:prstGeom>
          <a:effectLst>
            <a:outerShdw blurRad="165100" dist="38100" dir="8100000" sx="104000" sy="104000" algn="tr" rotWithShape="0">
              <a:prstClr val="black">
                <a:alpha val="6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1"/>
          <a:stretch/>
        </p:blipFill>
        <p:spPr>
          <a:xfrm>
            <a:off x="0" y="5907540"/>
            <a:ext cx="9144000" cy="9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5765 -0.13773 L -0.20018 0.03842 L -0.25539 -0.06736 L -0.27136 0.15648 L -0.20018 0.04305 L -0.13924 0.06898 L -0.12084 -0.01366 L -0.07935 0.08889 L 3.33333E-6 3.33333E-6 Z " pathEditMode="relative" ptsTypes="AAAAAAAAAA">
                                      <p:cBhvr>
                                        <p:cTn id="8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266" b="62929"/>
          <a:stretch/>
        </p:blipFill>
        <p:spPr>
          <a:xfrm>
            <a:off x="228600" y="1389470"/>
            <a:ext cx="1896035" cy="19057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r="53383" b="62929"/>
          <a:stretch/>
        </p:blipFill>
        <p:spPr>
          <a:xfrm>
            <a:off x="2483224" y="1389470"/>
            <a:ext cx="1896035" cy="19057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r="26764" b="62929"/>
          <a:stretch/>
        </p:blipFill>
        <p:spPr>
          <a:xfrm>
            <a:off x="4867836" y="1389470"/>
            <a:ext cx="1896035" cy="19057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0" r="-883" b="62929"/>
          <a:stretch/>
        </p:blipFill>
        <p:spPr>
          <a:xfrm>
            <a:off x="6992471" y="1389470"/>
            <a:ext cx="1949824" cy="19057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929" r="79266"/>
          <a:stretch/>
        </p:blipFill>
        <p:spPr>
          <a:xfrm>
            <a:off x="228600" y="3541001"/>
            <a:ext cx="1896035" cy="19057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t="63412" r="52157" b="-483"/>
          <a:stretch/>
        </p:blipFill>
        <p:spPr>
          <a:xfrm>
            <a:off x="2483224" y="3541001"/>
            <a:ext cx="2008094" cy="19057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t="62929" r="25342"/>
          <a:stretch/>
        </p:blipFill>
        <p:spPr>
          <a:xfrm>
            <a:off x="4737848" y="3541001"/>
            <a:ext cx="2026023" cy="19057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0" t="62929" r="-883"/>
          <a:stretch/>
        </p:blipFill>
        <p:spPr>
          <a:xfrm>
            <a:off x="6992471" y="3541001"/>
            <a:ext cx="1949824" cy="1905747"/>
          </a:xfrm>
          <a:prstGeom prst="rect">
            <a:avLst/>
          </a:prstGeom>
        </p:spPr>
      </p:pic>
      <p:sp>
        <p:nvSpPr>
          <p:cNvPr id="41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Financial Data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-1564" r="77236" b="88173"/>
          <a:stretch/>
        </p:blipFill>
        <p:spPr>
          <a:xfrm>
            <a:off x="2714395" y="1095405"/>
            <a:ext cx="1463672" cy="4946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9" t="-1564" r="35685" b="88173"/>
          <a:stretch/>
        </p:blipFill>
        <p:spPr>
          <a:xfrm>
            <a:off x="5150296" y="1095405"/>
            <a:ext cx="1463672" cy="4946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" t="90550" r="77573" b="-3941"/>
          <a:stretch/>
        </p:blipFill>
        <p:spPr>
          <a:xfrm>
            <a:off x="2714395" y="3295217"/>
            <a:ext cx="1463672" cy="4946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7" t="90550" r="-5923" b="-3941"/>
          <a:stretch/>
        </p:blipFill>
        <p:spPr>
          <a:xfrm>
            <a:off x="7293890" y="3295217"/>
            <a:ext cx="1463672" cy="4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9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538815" y="219078"/>
            <a:ext cx="12206817" cy="43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2016 Performance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5877082" y="4869697"/>
            <a:ext cx="3009780" cy="5821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/>
              </a:rPr>
              <a:t>*Moody’s Bond Rating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47776"/>
            <a:ext cx="9144000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>
                <a:solidFill>
                  <a:srgbClr val="00467F"/>
                </a:solidFill>
                <a:cs typeface="Calibri"/>
              </a:rPr>
              <a:t>Credit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Score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3096" y="872735"/>
            <a:ext cx="1054130" cy="104643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</a:rPr>
              <a:t>B3</a:t>
            </a:r>
            <a:endParaRPr lang="en-US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3280" y="2351266"/>
            <a:ext cx="1937384" cy="104643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</a:rPr>
              <a:t>CAA1</a:t>
            </a:r>
            <a:endParaRPr lang="en-US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1303" r="26510" b="42988"/>
          <a:stretch/>
        </p:blipFill>
        <p:spPr>
          <a:xfrm>
            <a:off x="1150068" y="1501978"/>
            <a:ext cx="891690" cy="8343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1303" r="26510" b="42988"/>
          <a:stretch/>
        </p:blipFill>
        <p:spPr>
          <a:xfrm>
            <a:off x="2607242" y="1501978"/>
            <a:ext cx="891690" cy="8343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1303" r="26510" b="42988"/>
          <a:stretch/>
        </p:blipFill>
        <p:spPr>
          <a:xfrm>
            <a:off x="4064416" y="1501978"/>
            <a:ext cx="891690" cy="8343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1303" r="26510" b="42988"/>
          <a:stretch/>
        </p:blipFill>
        <p:spPr>
          <a:xfrm>
            <a:off x="5521590" y="1501978"/>
            <a:ext cx="891690" cy="83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21303" r="26510" b="42988"/>
          <a:stretch/>
        </p:blipFill>
        <p:spPr>
          <a:xfrm>
            <a:off x="6978762" y="1501978"/>
            <a:ext cx="891690" cy="834386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335687" y="2890566"/>
            <a:ext cx="3718272" cy="2430297"/>
          </a:xfrm>
          <a:custGeom>
            <a:avLst/>
            <a:gdLst>
              <a:gd name="connsiteX0" fmla="*/ 0 w 3499945"/>
              <a:gd name="connsiteY0" fmla="*/ 2364828 h 2364828"/>
              <a:gd name="connsiteX1" fmla="*/ 367862 w 3499945"/>
              <a:gd name="connsiteY1" fmla="*/ 1334814 h 2364828"/>
              <a:gd name="connsiteX2" fmla="*/ 1492469 w 3499945"/>
              <a:gd name="connsiteY2" fmla="*/ 1828800 h 2364828"/>
              <a:gd name="connsiteX3" fmla="*/ 1860331 w 3499945"/>
              <a:gd name="connsiteY3" fmla="*/ 662152 h 2364828"/>
              <a:gd name="connsiteX4" fmla="*/ 3069021 w 3499945"/>
              <a:gd name="connsiteY4" fmla="*/ 1198179 h 2364828"/>
              <a:gd name="connsiteX5" fmla="*/ 3499945 w 3499945"/>
              <a:gd name="connsiteY5" fmla="*/ 0 h 2364828"/>
              <a:gd name="connsiteX6" fmla="*/ 3499945 w 3499945"/>
              <a:gd name="connsiteY6" fmla="*/ 0 h 2364828"/>
              <a:gd name="connsiteX7" fmla="*/ 3499945 w 3499945"/>
              <a:gd name="connsiteY7" fmla="*/ 0 h 2364828"/>
              <a:gd name="connsiteX8" fmla="*/ 3499945 w 3499945"/>
              <a:gd name="connsiteY8" fmla="*/ 0 h 236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9945" h="2364828">
                <a:moveTo>
                  <a:pt x="0" y="2364828"/>
                </a:moveTo>
                <a:lnTo>
                  <a:pt x="367862" y="1334814"/>
                </a:lnTo>
                <a:lnTo>
                  <a:pt x="1492469" y="1828800"/>
                </a:lnTo>
                <a:lnTo>
                  <a:pt x="1860331" y="662152"/>
                </a:lnTo>
                <a:lnTo>
                  <a:pt x="3069021" y="1198179"/>
                </a:lnTo>
                <a:lnTo>
                  <a:pt x="3499945" y="0"/>
                </a:lnTo>
                <a:lnTo>
                  <a:pt x="3499945" y="0"/>
                </a:lnTo>
                <a:lnTo>
                  <a:pt x="3499945" y="0"/>
                </a:lnTo>
                <a:lnTo>
                  <a:pt x="3499945" y="0"/>
                </a:lnTo>
              </a:path>
            </a:pathLst>
          </a:custGeom>
          <a:noFill/>
          <a:ln w="107950">
            <a:solidFill>
              <a:schemeClr val="bg1"/>
            </a:solidFill>
          </a:ln>
          <a:effectLst>
            <a:outerShdw blurRad="101600" dist="101600" dir="21540000" algn="ctr" rotWithShape="0">
              <a:srgbClr val="00000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t="13148" r="50483" b="50503"/>
          <a:stretch/>
        </p:blipFill>
        <p:spPr>
          <a:xfrm>
            <a:off x="1809246" y="4828764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2" t="13651" r="25521" b="50000"/>
          <a:stretch/>
        </p:blipFill>
        <p:spPr>
          <a:xfrm>
            <a:off x="2283137" y="3752302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54557" r="74397" b="9094"/>
          <a:stretch/>
        </p:blipFill>
        <p:spPr>
          <a:xfrm>
            <a:off x="3391819" y="4316069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4" t="53782" r="49659" b="9869"/>
          <a:stretch/>
        </p:blipFill>
        <p:spPr>
          <a:xfrm>
            <a:off x="3894148" y="3033763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7" t="54557" r="2656" b="9094"/>
          <a:stretch/>
        </p:blipFill>
        <p:spPr>
          <a:xfrm>
            <a:off x="5485123" y="2442614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54332" r="26506" b="9319"/>
          <a:stretch/>
        </p:blipFill>
        <p:spPr>
          <a:xfrm>
            <a:off x="4971059" y="3523503"/>
            <a:ext cx="998483" cy="992601"/>
          </a:xfrm>
          <a:prstGeom prst="rect">
            <a:avLst/>
          </a:prstGeom>
          <a:effectLst>
            <a:outerShdw blurRad="190500" dist="190500" dir="2520000" algn="ctr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215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908" r="9629" b="12603"/>
          <a:stretch/>
        </p:blipFill>
        <p:spPr>
          <a:xfrm>
            <a:off x="0" y="18278"/>
            <a:ext cx="9144000" cy="5904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408964" y="876644"/>
            <a:ext cx="5226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Please redo graphics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400" dirty="0" smtClean="0">
                <a:solidFill>
                  <a:schemeClr val="bg1"/>
                </a:solidFill>
                <a:latin typeface="Calibri"/>
              </a:rPr>
              <a:t>Mr. Young</a:t>
            </a:r>
            <a:endParaRPr lang="en-US" sz="4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2842" y="895677"/>
            <a:ext cx="3284871" cy="1938992"/>
          </a:xfrm>
          <a:prstGeom prst="rect">
            <a:avLst/>
          </a:prstGeom>
          <a:noFill/>
          <a:effectLst>
            <a:outerShdw blurRad="114300" dist="38100" dir="54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2000" b="1" dirty="0" smtClean="0">
                <a:solidFill>
                  <a:schemeClr val="bg1"/>
                </a:solidFill>
              </a:rPr>
              <a:t>BPM</a:t>
            </a:r>
            <a:endParaRPr lang="en-US" sz="1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0247" y="2497437"/>
            <a:ext cx="5710060" cy="461665"/>
          </a:xfrm>
          <a:prstGeom prst="rect">
            <a:avLst/>
          </a:prstGeom>
          <a:noFill/>
          <a:effectLst>
            <a:outerShdw blurRad="114300" dist="38100" dir="54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cap="all" dirty="0" smtClean="0">
                <a:solidFill>
                  <a:schemeClr val="bg1"/>
                </a:solidFill>
              </a:rPr>
              <a:t>Business performance measures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102" y="-639144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536" y="1185191"/>
            <a:ext cx="211007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2017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04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37938</TotalTime>
  <Words>485</Words>
  <Application>Microsoft Macintosh PowerPoint</Application>
  <PresentationFormat>On-screen Show (4:3)</PresentationFormat>
  <Paragraphs>95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DB</dc:creator>
  <cp:lastModifiedBy>Microsoft Office User</cp:lastModifiedBy>
  <cp:revision>1554</cp:revision>
  <cp:lastPrinted>2015-12-03T22:57:04Z</cp:lastPrinted>
  <dcterms:created xsi:type="dcterms:W3CDTF">2013-12-09T23:20:43Z</dcterms:created>
  <dcterms:modified xsi:type="dcterms:W3CDTF">2016-10-01T00:49:04Z</dcterms:modified>
</cp:coreProperties>
</file>